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Dosis Light"/>
      <p:regular r:id="rId76"/>
      <p:bold r:id="rId77"/>
    </p:embeddedFont>
    <p:embeddedFont>
      <p:font typeface="Dosis"/>
      <p:regular r:id="rId78"/>
      <p:bold r:id="rId79"/>
    </p:embeddedFont>
    <p:embeddedFont>
      <p:font typeface="Titillium Web"/>
      <p:regular r:id="rId80"/>
      <p:bold r:id="rId81"/>
      <p:italic r:id="rId82"/>
      <p:boldItalic r:id="rId83"/>
    </p:embeddedFont>
    <p:embeddedFont>
      <p:font typeface="Titillium Web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CEC4B30-4EE6-49F7-A3A9-E92CC1A5535E}">
  <a:tblStyle styleId="{ACEC4B30-4EE6-49F7-A3A9-E92CC1A5535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TitilliumWebLight-regular.fntdata"/><Relationship Id="rId83" Type="http://schemas.openxmlformats.org/officeDocument/2006/relationships/font" Target="fonts/TitilliumWeb-boldItalic.fntdata"/><Relationship Id="rId42" Type="http://schemas.openxmlformats.org/officeDocument/2006/relationships/slide" Target="slides/slide36.xml"/><Relationship Id="rId86" Type="http://schemas.openxmlformats.org/officeDocument/2006/relationships/font" Target="fonts/TitilliumWebLight-italic.fntdata"/><Relationship Id="rId41" Type="http://schemas.openxmlformats.org/officeDocument/2006/relationships/slide" Target="slides/slide35.xml"/><Relationship Id="rId85" Type="http://schemas.openxmlformats.org/officeDocument/2006/relationships/font" Target="fonts/TitilliumWebLight-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TitilliumWebLight-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TitilliumWeb-regular.fntdata"/><Relationship Id="rId82" Type="http://schemas.openxmlformats.org/officeDocument/2006/relationships/font" Target="fonts/TitilliumWeb-italic.fntdata"/><Relationship Id="rId81" Type="http://schemas.openxmlformats.org/officeDocument/2006/relationships/font" Target="fonts/TitilliumWe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DosisLight-bold.fntdata"/><Relationship Id="rId32" Type="http://schemas.openxmlformats.org/officeDocument/2006/relationships/slide" Target="slides/slide26.xml"/><Relationship Id="rId76" Type="http://schemas.openxmlformats.org/officeDocument/2006/relationships/font" Target="fonts/DosisLight-regular.fntdata"/><Relationship Id="rId35" Type="http://schemas.openxmlformats.org/officeDocument/2006/relationships/slide" Target="slides/slide29.xml"/><Relationship Id="rId79" Type="http://schemas.openxmlformats.org/officeDocument/2006/relationships/font" Target="fonts/Dosis-bold.fntdata"/><Relationship Id="rId34" Type="http://schemas.openxmlformats.org/officeDocument/2006/relationships/slide" Target="slides/slide28.xml"/><Relationship Id="rId78" Type="http://schemas.openxmlformats.org/officeDocument/2006/relationships/font" Target="fonts/Dosis-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4" name="Shape 3844"/>
        <p:cNvGrpSpPr/>
        <p:nvPr/>
      </p:nvGrpSpPr>
      <p:grpSpPr>
        <a:xfrm>
          <a:off x="0" y="0"/>
          <a:ext cx="0" cy="0"/>
          <a:chOff x="0" y="0"/>
          <a:chExt cx="0" cy="0"/>
        </a:xfrm>
      </p:grpSpPr>
      <p:sp>
        <p:nvSpPr>
          <p:cNvPr id="3845" name="Google Shape;38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3" name="Shape 3943"/>
        <p:cNvGrpSpPr/>
        <p:nvPr/>
      </p:nvGrpSpPr>
      <p:grpSpPr>
        <a:xfrm>
          <a:off x="0" y="0"/>
          <a:ext cx="0" cy="0"/>
          <a:chOff x="0" y="0"/>
          <a:chExt cx="0" cy="0"/>
        </a:xfrm>
      </p:grpSpPr>
      <p:sp>
        <p:nvSpPr>
          <p:cNvPr id="3944" name="Google Shape;3944;g55158924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5" name="Google Shape;3945;g55158924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9" name="Shape 3949"/>
        <p:cNvGrpSpPr/>
        <p:nvPr/>
      </p:nvGrpSpPr>
      <p:grpSpPr>
        <a:xfrm>
          <a:off x="0" y="0"/>
          <a:ext cx="0" cy="0"/>
          <a:chOff x="0" y="0"/>
          <a:chExt cx="0" cy="0"/>
        </a:xfrm>
      </p:grpSpPr>
      <p:sp>
        <p:nvSpPr>
          <p:cNvPr id="3950" name="Google Shape;3950;g55158924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55158924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6" name="Shape 3956"/>
        <p:cNvGrpSpPr/>
        <p:nvPr/>
      </p:nvGrpSpPr>
      <p:grpSpPr>
        <a:xfrm>
          <a:off x="0" y="0"/>
          <a:ext cx="0" cy="0"/>
          <a:chOff x="0" y="0"/>
          <a:chExt cx="0" cy="0"/>
        </a:xfrm>
      </p:grpSpPr>
      <p:sp>
        <p:nvSpPr>
          <p:cNvPr id="3957" name="Google Shape;3957;g551589249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8" name="Google Shape;3958;g551589249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2" name="Shape 3962"/>
        <p:cNvGrpSpPr/>
        <p:nvPr/>
      </p:nvGrpSpPr>
      <p:grpSpPr>
        <a:xfrm>
          <a:off x="0" y="0"/>
          <a:ext cx="0" cy="0"/>
          <a:chOff x="0" y="0"/>
          <a:chExt cx="0" cy="0"/>
        </a:xfrm>
      </p:grpSpPr>
      <p:sp>
        <p:nvSpPr>
          <p:cNvPr id="3963" name="Google Shape;3963;g55158924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4" name="Google Shape;3964;g55158924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55158924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55158924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4" name="Shape 3974"/>
        <p:cNvGrpSpPr/>
        <p:nvPr/>
      </p:nvGrpSpPr>
      <p:grpSpPr>
        <a:xfrm>
          <a:off x="0" y="0"/>
          <a:ext cx="0" cy="0"/>
          <a:chOff x="0" y="0"/>
          <a:chExt cx="0" cy="0"/>
        </a:xfrm>
      </p:grpSpPr>
      <p:sp>
        <p:nvSpPr>
          <p:cNvPr id="3975" name="Google Shape;3975;g55158924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55158924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0" name="Shape 3980"/>
        <p:cNvGrpSpPr/>
        <p:nvPr/>
      </p:nvGrpSpPr>
      <p:grpSpPr>
        <a:xfrm>
          <a:off x="0" y="0"/>
          <a:ext cx="0" cy="0"/>
          <a:chOff x="0" y="0"/>
          <a:chExt cx="0" cy="0"/>
        </a:xfrm>
      </p:grpSpPr>
      <p:sp>
        <p:nvSpPr>
          <p:cNvPr id="3981" name="Google Shape;3981;g551589249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551589249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6" name="Shape 3986"/>
        <p:cNvGrpSpPr/>
        <p:nvPr/>
      </p:nvGrpSpPr>
      <p:grpSpPr>
        <a:xfrm>
          <a:off x="0" y="0"/>
          <a:ext cx="0" cy="0"/>
          <a:chOff x="0" y="0"/>
          <a:chExt cx="0" cy="0"/>
        </a:xfrm>
      </p:grpSpPr>
      <p:sp>
        <p:nvSpPr>
          <p:cNvPr id="3987" name="Google Shape;3987;g551589249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8" name="Google Shape;3988;g551589249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2" name="Shape 3992"/>
        <p:cNvGrpSpPr/>
        <p:nvPr/>
      </p:nvGrpSpPr>
      <p:grpSpPr>
        <a:xfrm>
          <a:off x="0" y="0"/>
          <a:ext cx="0" cy="0"/>
          <a:chOff x="0" y="0"/>
          <a:chExt cx="0" cy="0"/>
        </a:xfrm>
      </p:grpSpPr>
      <p:sp>
        <p:nvSpPr>
          <p:cNvPr id="3993" name="Google Shape;3993;g551589249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4" name="Google Shape;3994;g551589249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8" name="Shape 3998"/>
        <p:cNvGrpSpPr/>
        <p:nvPr/>
      </p:nvGrpSpPr>
      <p:grpSpPr>
        <a:xfrm>
          <a:off x="0" y="0"/>
          <a:ext cx="0" cy="0"/>
          <a:chOff x="0" y="0"/>
          <a:chExt cx="0" cy="0"/>
        </a:xfrm>
      </p:grpSpPr>
      <p:sp>
        <p:nvSpPr>
          <p:cNvPr id="3999" name="Google Shape;3999;g551589249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0" name="Google Shape;4000;g551589249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0" name="Shape 3850"/>
        <p:cNvGrpSpPr/>
        <p:nvPr/>
      </p:nvGrpSpPr>
      <p:grpSpPr>
        <a:xfrm>
          <a:off x="0" y="0"/>
          <a:ext cx="0" cy="0"/>
          <a:chOff x="0" y="0"/>
          <a:chExt cx="0" cy="0"/>
        </a:xfrm>
      </p:grpSpPr>
      <p:sp>
        <p:nvSpPr>
          <p:cNvPr id="3851" name="Google Shape;3851;g5470ba2ef5_0_4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2" name="Google Shape;3852;g5470ba2ef5_0_4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“Text Mining” - “NLP”, “Language Processing” - das hört sich alles sehr grob und mechanisch an -  bei mir kommen Bilder von Spitzhacken und Sägen und Industrie-Maschinen, die eine grobe, schlammige, undefinierbare Masse zerhackt und zermatscht und zerteilt…</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Aber diese Bilder täuschen darüber hinweg, dass es hierbei um eine unwahrscheinlich komplexes und filigranes und faszinierendes Phänomen geht - nämlich die menschliche Sprache…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Unsere Sprache und unsere Sprachgebrauch ist so ein selbstverständlicher Teil von uns und unserem Alltag, dass die meisten von uns gar nicht darüber nachdenken, was die Sprache eigentlich ist und wie es funktioniert.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Ist unsere Sprache eine “Erfindung” von uns, oder eher ein Teil unserer Biologie, wie unser Augen oder Daumen?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Die Sprache hält viele Rätsel, und selbst die, die ein Leben lang doch darüber nachdenken, können die Sprache als Phänomen immer noch nicht vollständig erklären.</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4" name="Shape 4004"/>
        <p:cNvGrpSpPr/>
        <p:nvPr/>
      </p:nvGrpSpPr>
      <p:grpSpPr>
        <a:xfrm>
          <a:off x="0" y="0"/>
          <a:ext cx="0" cy="0"/>
          <a:chOff x="0" y="0"/>
          <a:chExt cx="0" cy="0"/>
        </a:xfrm>
      </p:grpSpPr>
      <p:sp>
        <p:nvSpPr>
          <p:cNvPr id="4005" name="Google Shape;4005;g55158924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6" name="Google Shape;4006;g55158924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g551589249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2" name="Google Shape;4012;g551589249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6" name="Shape 4016"/>
        <p:cNvGrpSpPr/>
        <p:nvPr/>
      </p:nvGrpSpPr>
      <p:grpSpPr>
        <a:xfrm>
          <a:off x="0" y="0"/>
          <a:ext cx="0" cy="0"/>
          <a:chOff x="0" y="0"/>
          <a:chExt cx="0" cy="0"/>
        </a:xfrm>
      </p:grpSpPr>
      <p:sp>
        <p:nvSpPr>
          <p:cNvPr id="4017" name="Google Shape;4017;g551589249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551589249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2" name="Shape 4022"/>
        <p:cNvGrpSpPr/>
        <p:nvPr/>
      </p:nvGrpSpPr>
      <p:grpSpPr>
        <a:xfrm>
          <a:off x="0" y="0"/>
          <a:ext cx="0" cy="0"/>
          <a:chOff x="0" y="0"/>
          <a:chExt cx="0" cy="0"/>
        </a:xfrm>
      </p:grpSpPr>
      <p:sp>
        <p:nvSpPr>
          <p:cNvPr id="4023" name="Google Shape;4023;g55158924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55158924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8" name="Shape 4028"/>
        <p:cNvGrpSpPr/>
        <p:nvPr/>
      </p:nvGrpSpPr>
      <p:grpSpPr>
        <a:xfrm>
          <a:off x="0" y="0"/>
          <a:ext cx="0" cy="0"/>
          <a:chOff x="0" y="0"/>
          <a:chExt cx="0" cy="0"/>
        </a:xfrm>
      </p:grpSpPr>
      <p:sp>
        <p:nvSpPr>
          <p:cNvPr id="4029" name="Google Shape;4029;g551589249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0" name="Google Shape;4030;g551589249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4" name="Shape 4034"/>
        <p:cNvGrpSpPr/>
        <p:nvPr/>
      </p:nvGrpSpPr>
      <p:grpSpPr>
        <a:xfrm>
          <a:off x="0" y="0"/>
          <a:ext cx="0" cy="0"/>
          <a:chOff x="0" y="0"/>
          <a:chExt cx="0" cy="0"/>
        </a:xfrm>
      </p:grpSpPr>
      <p:sp>
        <p:nvSpPr>
          <p:cNvPr id="4035" name="Google Shape;4035;g5470ba2ef5_0_4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6" name="Google Shape;4036;g5470ba2ef5_0_4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Bedeutung / Semantik von Wörtern</a:t>
            </a:r>
            <a:endParaRPr/>
          </a:p>
          <a:p>
            <a:pPr indent="457200" lvl="0" marL="0" rtl="0" algn="l">
              <a:spcBef>
                <a:spcPts val="0"/>
              </a:spcBef>
              <a:spcAft>
                <a:spcPts val="0"/>
              </a:spcAft>
              <a:buNone/>
            </a:pPr>
            <a:r>
              <a:rPr lang="en"/>
              <a:t>Traditionell - Plato, Frege (referenz) - “Bedeutung ist das Ding in der Welt, auf das ein Wort “zeigt”” </a:t>
            </a:r>
            <a:endParaRPr/>
          </a:p>
          <a:p>
            <a:pPr indent="-298450" lvl="0" marL="914400" rtl="0" algn="l">
              <a:spcBef>
                <a:spcPts val="0"/>
              </a:spcBef>
              <a:spcAft>
                <a:spcPts val="0"/>
              </a:spcAft>
              <a:buSzPts val="1100"/>
              <a:buChar char="-"/>
            </a:pPr>
            <a:r>
              <a:rPr lang="en"/>
              <a:t>Symbolisch, Regel-basiert </a:t>
            </a:r>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“Verstehen” aus der Sicht der Pragmatik (Linguistik)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Bedeutung als Kontext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t>
            </a:r>
            <a:r>
              <a:rPr lang="en" sz="1050">
                <a:solidFill>
                  <a:srgbClr val="222222"/>
                </a:solidFill>
                <a:highlight>
                  <a:srgbClr val="FFFFFF"/>
                </a:highlight>
              </a:rPr>
              <a:t>You shall know a word by the company it keeps (Firth, J. R. 1957:11)</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“Meaning is Use” (Wittgenstein)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Die Idee, dass die Bedeutung eines Wortes immer abhängig ist von seiner Kontext, Zusammenhang, und Verwendung </a:t>
            </a:r>
            <a:endParaRPr/>
          </a:p>
          <a:p>
            <a:pPr indent="-298450" lvl="0" marL="457200" rtl="0" algn="l">
              <a:spcBef>
                <a:spcPts val="0"/>
              </a:spcBef>
              <a:spcAft>
                <a:spcPts val="0"/>
              </a:spcAft>
              <a:buSzPts val="1100"/>
              <a:buChar char="-"/>
            </a:pPr>
            <a:r>
              <a:rPr lang="en"/>
              <a:t>Parallele “Word Embeddings”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1" name="Shape 4041"/>
        <p:cNvGrpSpPr/>
        <p:nvPr/>
      </p:nvGrpSpPr>
      <p:grpSpPr>
        <a:xfrm>
          <a:off x="0" y="0"/>
          <a:ext cx="0" cy="0"/>
          <a:chOff x="0" y="0"/>
          <a:chExt cx="0" cy="0"/>
        </a:xfrm>
      </p:grpSpPr>
      <p:sp>
        <p:nvSpPr>
          <p:cNvPr id="4042" name="Google Shape;4042;g5470ba2ef5_0_4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3" name="Google Shape;4043;g5470ba2ef5_0_4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3" name="Shape 4053"/>
        <p:cNvGrpSpPr/>
        <p:nvPr/>
      </p:nvGrpSpPr>
      <p:grpSpPr>
        <a:xfrm>
          <a:off x="0" y="0"/>
          <a:ext cx="0" cy="0"/>
          <a:chOff x="0" y="0"/>
          <a:chExt cx="0" cy="0"/>
        </a:xfrm>
      </p:grpSpPr>
      <p:sp>
        <p:nvSpPr>
          <p:cNvPr id="4054" name="Google Shape;4054;g5530b269d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5" name="Google Shape;4055;g5530b269d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0" name="Shape 4060"/>
        <p:cNvGrpSpPr/>
        <p:nvPr/>
      </p:nvGrpSpPr>
      <p:grpSpPr>
        <a:xfrm>
          <a:off x="0" y="0"/>
          <a:ext cx="0" cy="0"/>
          <a:chOff x="0" y="0"/>
          <a:chExt cx="0" cy="0"/>
        </a:xfrm>
      </p:grpSpPr>
      <p:sp>
        <p:nvSpPr>
          <p:cNvPr id="4061" name="Google Shape;4061;g551589249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551589249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2" name="Shape 4112"/>
        <p:cNvGrpSpPr/>
        <p:nvPr/>
      </p:nvGrpSpPr>
      <p:grpSpPr>
        <a:xfrm>
          <a:off x="0" y="0"/>
          <a:ext cx="0" cy="0"/>
          <a:chOff x="0" y="0"/>
          <a:chExt cx="0" cy="0"/>
        </a:xfrm>
      </p:grpSpPr>
      <p:sp>
        <p:nvSpPr>
          <p:cNvPr id="4113" name="Google Shape;4113;g5530b269d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5530b269d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8" name="Shape 3858"/>
        <p:cNvGrpSpPr/>
        <p:nvPr/>
      </p:nvGrpSpPr>
      <p:grpSpPr>
        <a:xfrm>
          <a:off x="0" y="0"/>
          <a:ext cx="0" cy="0"/>
          <a:chOff x="0" y="0"/>
          <a:chExt cx="0" cy="0"/>
        </a:xfrm>
      </p:grpSpPr>
      <p:sp>
        <p:nvSpPr>
          <p:cNvPr id="3859" name="Google Shape;3859;g5470ba2ef5_0_4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0" name="Google Shape;3860;g5470ba2ef5_0_4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Im 20. Jahrhundert - &lt;kurz skizzieren Chomskyian Linguistics&gt;</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Wobei im letzten Jahrhundert NLP Systeme noch vorwiegend auf Analyse (linguistische Theorien) und explizite Regeln basiert waren, die große Fortschritte in NLP in den letzten Jahren sind durch Maschinelles Lernen und insbesondere Deep Learning erzielt worden.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Im 21 Jh. - Statistical -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Bei maschinellem Lernen handelt es sich um Systeme, die in der Lage sind selbst Regelmäßigkeiten und Muster zu “erlernen” durch Daten, statt, dass diese Regelmäßigkeiten explizit von vornherein angegeben werden müssen.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Also erhoffen wir von unserem NLP Systemen, die auf Maschinelles Lernen basieren, dass sie Regelmäßigkeiten und Muster in unserer Sprache selbständig erlernen durch das “anschauen” von sprachlichen Beispielen.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NLP befasst sich weniger mit Theorien, die die </a:t>
            </a:r>
            <a:r>
              <a:rPr lang="en">
                <a:solidFill>
                  <a:schemeClr val="dk1"/>
                </a:solidFill>
              </a:rPr>
              <a:t>Natürliche</a:t>
            </a:r>
            <a:r>
              <a:rPr lang="en">
                <a:solidFill>
                  <a:schemeClr val="dk1"/>
                </a:solidFill>
              </a:rPr>
              <a:t> Sprache erklären, als mit Systemen, die mit NS umgehen können, die uns und unsere Sprache “Verstehen”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2" name="Shape 4162"/>
        <p:cNvGrpSpPr/>
        <p:nvPr/>
      </p:nvGrpSpPr>
      <p:grpSpPr>
        <a:xfrm>
          <a:off x="0" y="0"/>
          <a:ext cx="0" cy="0"/>
          <a:chOff x="0" y="0"/>
          <a:chExt cx="0" cy="0"/>
        </a:xfrm>
      </p:grpSpPr>
      <p:sp>
        <p:nvSpPr>
          <p:cNvPr id="4163" name="Google Shape;4163;g5530b269d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5530b269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6" name="Shape 4206"/>
        <p:cNvGrpSpPr/>
        <p:nvPr/>
      </p:nvGrpSpPr>
      <p:grpSpPr>
        <a:xfrm>
          <a:off x="0" y="0"/>
          <a:ext cx="0" cy="0"/>
          <a:chOff x="0" y="0"/>
          <a:chExt cx="0" cy="0"/>
        </a:xfrm>
      </p:grpSpPr>
      <p:sp>
        <p:nvSpPr>
          <p:cNvPr id="4207" name="Google Shape;4207;g5530b269d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8" name="Google Shape;4208;g5530b269d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4" name="Shape 4274"/>
        <p:cNvGrpSpPr/>
        <p:nvPr/>
      </p:nvGrpSpPr>
      <p:grpSpPr>
        <a:xfrm>
          <a:off x="0" y="0"/>
          <a:ext cx="0" cy="0"/>
          <a:chOff x="0" y="0"/>
          <a:chExt cx="0" cy="0"/>
        </a:xfrm>
      </p:grpSpPr>
      <p:sp>
        <p:nvSpPr>
          <p:cNvPr id="4275" name="Google Shape;4275;g5530b269d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6" name="Google Shape;4276;g5530b269d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9" name="Shape 4339"/>
        <p:cNvGrpSpPr/>
        <p:nvPr/>
      </p:nvGrpSpPr>
      <p:grpSpPr>
        <a:xfrm>
          <a:off x="0" y="0"/>
          <a:ext cx="0" cy="0"/>
          <a:chOff x="0" y="0"/>
          <a:chExt cx="0" cy="0"/>
        </a:xfrm>
      </p:grpSpPr>
      <p:sp>
        <p:nvSpPr>
          <p:cNvPr id="4340" name="Google Shape;4340;g5530b269d5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1" name="Google Shape;4341;g5530b269d5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1" name="Shape 4401"/>
        <p:cNvGrpSpPr/>
        <p:nvPr/>
      </p:nvGrpSpPr>
      <p:grpSpPr>
        <a:xfrm>
          <a:off x="0" y="0"/>
          <a:ext cx="0" cy="0"/>
          <a:chOff x="0" y="0"/>
          <a:chExt cx="0" cy="0"/>
        </a:xfrm>
      </p:grpSpPr>
      <p:sp>
        <p:nvSpPr>
          <p:cNvPr id="4402" name="Google Shape;4402;g551589249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3" name="Google Shape;4403;g551589249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6" name="Shape 4406"/>
        <p:cNvGrpSpPr/>
        <p:nvPr/>
      </p:nvGrpSpPr>
      <p:grpSpPr>
        <a:xfrm>
          <a:off x="0" y="0"/>
          <a:ext cx="0" cy="0"/>
          <a:chOff x="0" y="0"/>
          <a:chExt cx="0" cy="0"/>
        </a:xfrm>
      </p:grpSpPr>
      <p:sp>
        <p:nvSpPr>
          <p:cNvPr id="4407" name="Google Shape;4407;g551589249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8" name="Google Shape;4408;g551589249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2" name="Shape 4412"/>
        <p:cNvGrpSpPr/>
        <p:nvPr/>
      </p:nvGrpSpPr>
      <p:grpSpPr>
        <a:xfrm>
          <a:off x="0" y="0"/>
          <a:ext cx="0" cy="0"/>
          <a:chOff x="0" y="0"/>
          <a:chExt cx="0" cy="0"/>
        </a:xfrm>
      </p:grpSpPr>
      <p:sp>
        <p:nvSpPr>
          <p:cNvPr id="4413" name="Google Shape;4413;g551589249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4" name="Google Shape;4414;g551589249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8" name="Shape 4418"/>
        <p:cNvGrpSpPr/>
        <p:nvPr/>
      </p:nvGrpSpPr>
      <p:grpSpPr>
        <a:xfrm>
          <a:off x="0" y="0"/>
          <a:ext cx="0" cy="0"/>
          <a:chOff x="0" y="0"/>
          <a:chExt cx="0" cy="0"/>
        </a:xfrm>
      </p:grpSpPr>
      <p:sp>
        <p:nvSpPr>
          <p:cNvPr id="4419" name="Google Shape;4419;g5530b269d5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0" name="Google Shape;4420;g5530b269d5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5" name="Shape 4425"/>
        <p:cNvGrpSpPr/>
        <p:nvPr/>
      </p:nvGrpSpPr>
      <p:grpSpPr>
        <a:xfrm>
          <a:off x="0" y="0"/>
          <a:ext cx="0" cy="0"/>
          <a:chOff x="0" y="0"/>
          <a:chExt cx="0" cy="0"/>
        </a:xfrm>
      </p:grpSpPr>
      <p:sp>
        <p:nvSpPr>
          <p:cNvPr id="4426" name="Google Shape;4426;g5530b269d5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7" name="Google Shape;4427;g5530b269d5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5" name="Shape 4435"/>
        <p:cNvGrpSpPr/>
        <p:nvPr/>
      </p:nvGrpSpPr>
      <p:grpSpPr>
        <a:xfrm>
          <a:off x="0" y="0"/>
          <a:ext cx="0" cy="0"/>
          <a:chOff x="0" y="0"/>
          <a:chExt cx="0" cy="0"/>
        </a:xfrm>
      </p:grpSpPr>
      <p:sp>
        <p:nvSpPr>
          <p:cNvPr id="4436" name="Google Shape;4436;g5530b269d5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5530b269d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5" name="Shape 3865"/>
        <p:cNvGrpSpPr/>
        <p:nvPr/>
      </p:nvGrpSpPr>
      <p:grpSpPr>
        <a:xfrm>
          <a:off x="0" y="0"/>
          <a:ext cx="0" cy="0"/>
          <a:chOff x="0" y="0"/>
          <a:chExt cx="0" cy="0"/>
        </a:xfrm>
      </p:grpSpPr>
      <p:sp>
        <p:nvSpPr>
          <p:cNvPr id="3866" name="Google Shape;3866;g5470ba2ef5_0_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7" name="Google Shape;3867;g5470ba2ef5_0_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Aber was heisst hier “Verstehen”?</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Verstehen ist eben nicht gleich Verstehen.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Es gibt sowas wie eine Skala von sprach-verstehenden Systeme, von den einfachsten Kommando-Eingaben bis hin zu Menschliche Sprachkompetenzen. Und selbst unter Menschen ist das Sprachverstehen unterschiedlich ausgeprägt, Alter, Muttersprache/Fremdsprache, Allgemein oder Fachsprache usw.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Und was heißt “Verstehen” wenn wir über künstlichen Systeme reden? Wenn ich ein Kommando auf der Kommandozeile  eingebe,</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 oder “Alexa, spiel Smooth Jazz” sage, haben diese Systeme mich und meine Sprache “Verstanden”?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Wenn ein Dokument Klassifikations-System ein Dokument “richtig” sortiert, hat das System das Dokument “verstanden”?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7" name="Shape 4467"/>
        <p:cNvGrpSpPr/>
        <p:nvPr/>
      </p:nvGrpSpPr>
      <p:grpSpPr>
        <a:xfrm>
          <a:off x="0" y="0"/>
          <a:ext cx="0" cy="0"/>
          <a:chOff x="0" y="0"/>
          <a:chExt cx="0" cy="0"/>
        </a:xfrm>
      </p:grpSpPr>
      <p:sp>
        <p:nvSpPr>
          <p:cNvPr id="4468" name="Google Shape;4468;g5530b269d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5530b269d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8" name="Shape 4508"/>
        <p:cNvGrpSpPr/>
        <p:nvPr/>
      </p:nvGrpSpPr>
      <p:grpSpPr>
        <a:xfrm>
          <a:off x="0" y="0"/>
          <a:ext cx="0" cy="0"/>
          <a:chOff x="0" y="0"/>
          <a:chExt cx="0" cy="0"/>
        </a:xfrm>
      </p:grpSpPr>
      <p:sp>
        <p:nvSpPr>
          <p:cNvPr id="4509" name="Google Shape;4509;g5530b269d5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0" name="Google Shape;4510;g5530b269d5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0" name="Shape 4520"/>
        <p:cNvGrpSpPr/>
        <p:nvPr/>
      </p:nvGrpSpPr>
      <p:grpSpPr>
        <a:xfrm>
          <a:off x="0" y="0"/>
          <a:ext cx="0" cy="0"/>
          <a:chOff x="0" y="0"/>
          <a:chExt cx="0" cy="0"/>
        </a:xfrm>
      </p:grpSpPr>
      <p:sp>
        <p:nvSpPr>
          <p:cNvPr id="4521" name="Google Shape;4521;g5530b269d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2" name="Google Shape;4522;g5530b269d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9" name="Shape 4529"/>
        <p:cNvGrpSpPr/>
        <p:nvPr/>
      </p:nvGrpSpPr>
      <p:grpSpPr>
        <a:xfrm>
          <a:off x="0" y="0"/>
          <a:ext cx="0" cy="0"/>
          <a:chOff x="0" y="0"/>
          <a:chExt cx="0" cy="0"/>
        </a:xfrm>
      </p:grpSpPr>
      <p:sp>
        <p:nvSpPr>
          <p:cNvPr id="4530" name="Google Shape;4530;g5530b269d5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1" name="Google Shape;4531;g5530b269d5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2" name="Shape 4552"/>
        <p:cNvGrpSpPr/>
        <p:nvPr/>
      </p:nvGrpSpPr>
      <p:grpSpPr>
        <a:xfrm>
          <a:off x="0" y="0"/>
          <a:ext cx="0" cy="0"/>
          <a:chOff x="0" y="0"/>
          <a:chExt cx="0" cy="0"/>
        </a:xfrm>
      </p:grpSpPr>
      <p:sp>
        <p:nvSpPr>
          <p:cNvPr id="4553" name="Google Shape;4553;g5530b269d5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4" name="Google Shape;4554;g5530b269d5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0" name="Shape 4580"/>
        <p:cNvGrpSpPr/>
        <p:nvPr/>
      </p:nvGrpSpPr>
      <p:grpSpPr>
        <a:xfrm>
          <a:off x="0" y="0"/>
          <a:ext cx="0" cy="0"/>
          <a:chOff x="0" y="0"/>
          <a:chExt cx="0" cy="0"/>
        </a:xfrm>
      </p:grpSpPr>
      <p:sp>
        <p:nvSpPr>
          <p:cNvPr id="4581" name="Google Shape;4581;g55c7aff6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55c7aff6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2" name="Shape 4632"/>
        <p:cNvGrpSpPr/>
        <p:nvPr/>
      </p:nvGrpSpPr>
      <p:grpSpPr>
        <a:xfrm>
          <a:off x="0" y="0"/>
          <a:ext cx="0" cy="0"/>
          <a:chOff x="0" y="0"/>
          <a:chExt cx="0" cy="0"/>
        </a:xfrm>
      </p:grpSpPr>
      <p:sp>
        <p:nvSpPr>
          <p:cNvPr id="4633" name="Google Shape;4633;g2636e3e37dd7b28c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2636e3e37dd7b28c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0" name="Shape 4640"/>
        <p:cNvGrpSpPr/>
        <p:nvPr/>
      </p:nvGrpSpPr>
      <p:grpSpPr>
        <a:xfrm>
          <a:off x="0" y="0"/>
          <a:ext cx="0" cy="0"/>
          <a:chOff x="0" y="0"/>
          <a:chExt cx="0" cy="0"/>
        </a:xfrm>
      </p:grpSpPr>
      <p:sp>
        <p:nvSpPr>
          <p:cNvPr id="4641" name="Google Shape;4641;g2636e3e37dd7b28c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2636e3e37dd7b28c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6" name="Shape 4646"/>
        <p:cNvGrpSpPr/>
        <p:nvPr/>
      </p:nvGrpSpPr>
      <p:grpSpPr>
        <a:xfrm>
          <a:off x="0" y="0"/>
          <a:ext cx="0" cy="0"/>
          <a:chOff x="0" y="0"/>
          <a:chExt cx="0" cy="0"/>
        </a:xfrm>
      </p:grpSpPr>
      <p:sp>
        <p:nvSpPr>
          <p:cNvPr id="4647" name="Google Shape;4647;g5530b269d5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5530b269d5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4" name="Shape 4654"/>
        <p:cNvGrpSpPr/>
        <p:nvPr/>
      </p:nvGrpSpPr>
      <p:grpSpPr>
        <a:xfrm>
          <a:off x="0" y="0"/>
          <a:ext cx="0" cy="0"/>
          <a:chOff x="0" y="0"/>
          <a:chExt cx="0" cy="0"/>
        </a:xfrm>
      </p:grpSpPr>
      <p:sp>
        <p:nvSpPr>
          <p:cNvPr id="4655" name="Google Shape;4655;g2636e3e37dd7b28c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6" name="Google Shape;4656;g2636e3e37dd7b28c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8" name="Shape 3878"/>
        <p:cNvGrpSpPr/>
        <p:nvPr/>
      </p:nvGrpSpPr>
      <p:grpSpPr>
        <a:xfrm>
          <a:off x="0" y="0"/>
          <a:ext cx="0" cy="0"/>
          <a:chOff x="0" y="0"/>
          <a:chExt cx="0" cy="0"/>
        </a:xfrm>
      </p:grpSpPr>
      <p:sp>
        <p:nvSpPr>
          <p:cNvPr id="3879" name="Google Shape;3879;g5470ba2ef5_0_4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5470ba2ef5_0_4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Um Verstehen zu verstehen - oder wenigstens eine Definition zu haben - hilft uns die Linguistik Pragmatik weiter…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Pragmatik </a:t>
            </a:r>
            <a:endParaRPr>
              <a:solidFill>
                <a:schemeClr val="dk1"/>
              </a:solidFill>
            </a:endParaRPr>
          </a:p>
          <a:p>
            <a:pPr indent="457200" lvl="0" marL="457200" rtl="0" algn="l">
              <a:lnSpc>
                <a:spcPct val="115000"/>
              </a:lnSpc>
              <a:spcBef>
                <a:spcPts val="0"/>
              </a:spcBef>
              <a:spcAft>
                <a:spcPts val="0"/>
              </a:spcAft>
              <a:buNone/>
            </a:pPr>
            <a:r>
              <a:rPr lang="en">
                <a:solidFill>
                  <a:schemeClr val="dk1"/>
                </a:solidFill>
              </a:rPr>
              <a:t>- wie wird Sprache verwendet </a:t>
            </a:r>
            <a:endParaRPr>
              <a:solidFill>
                <a:schemeClr val="dk1"/>
              </a:solidFill>
            </a:endParaRPr>
          </a:p>
          <a:p>
            <a:pPr indent="457200" lvl="0" marL="457200" rtl="0" algn="l">
              <a:lnSpc>
                <a:spcPct val="115000"/>
              </a:lnSpc>
              <a:spcBef>
                <a:spcPts val="0"/>
              </a:spcBef>
              <a:spcAft>
                <a:spcPts val="0"/>
              </a:spcAft>
              <a:buNone/>
            </a:pPr>
            <a:r>
              <a:rPr lang="en">
                <a:solidFill>
                  <a:schemeClr val="dk1"/>
                </a:solidFill>
              </a:rPr>
              <a:t>- welche Auswirkungen hat sie auf uns und Umgebung</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Sprache als Werkzeug, um Ziele zu erreichen (Wittgenstein)</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 Language/Action Perspective Winograd  - https://hci.stanford.edu/winograd/papers/language-action.html)</a:t>
            </a:r>
            <a:endParaRPr>
              <a:solidFill>
                <a:schemeClr val="dk1"/>
              </a:solidFill>
            </a:endParaRPr>
          </a:p>
          <a:p>
            <a:pPr indent="0" lvl="0" marL="0" rtl="0" algn="l">
              <a:spcBef>
                <a:spcPts val="0"/>
              </a:spcBef>
              <a:spcAft>
                <a:spcPts val="0"/>
              </a:spcAft>
              <a:buNone/>
            </a:pPr>
            <a:r>
              <a:rPr lang="en">
                <a:solidFill>
                  <a:schemeClr val="dk1"/>
                </a:solidFill>
              </a:rPr>
              <a:t>		-&lt;kurzvorstellung Winograd - Computer Scientist, Philosopher, HCI,  Stanford, Lehrer von Larry Page, Sergey Brin (Google))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0" name="Shape 4660"/>
        <p:cNvGrpSpPr/>
        <p:nvPr/>
      </p:nvGrpSpPr>
      <p:grpSpPr>
        <a:xfrm>
          <a:off x="0" y="0"/>
          <a:ext cx="0" cy="0"/>
          <a:chOff x="0" y="0"/>
          <a:chExt cx="0" cy="0"/>
        </a:xfrm>
      </p:grpSpPr>
      <p:sp>
        <p:nvSpPr>
          <p:cNvPr id="4661" name="Google Shape;4661;g2636e3e37dd7b28c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2" name="Google Shape;4662;g2636e3e37dd7b28c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3" name="Shape 4693"/>
        <p:cNvGrpSpPr/>
        <p:nvPr/>
      </p:nvGrpSpPr>
      <p:grpSpPr>
        <a:xfrm>
          <a:off x="0" y="0"/>
          <a:ext cx="0" cy="0"/>
          <a:chOff x="0" y="0"/>
          <a:chExt cx="0" cy="0"/>
        </a:xfrm>
      </p:grpSpPr>
      <p:sp>
        <p:nvSpPr>
          <p:cNvPr id="4694" name="Google Shape;4694;g2636e3e37dd7b28c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5" name="Google Shape;4695;g2636e3e37dd7b28c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9" name="Shape 4699"/>
        <p:cNvGrpSpPr/>
        <p:nvPr/>
      </p:nvGrpSpPr>
      <p:grpSpPr>
        <a:xfrm>
          <a:off x="0" y="0"/>
          <a:ext cx="0" cy="0"/>
          <a:chOff x="0" y="0"/>
          <a:chExt cx="0" cy="0"/>
        </a:xfrm>
      </p:grpSpPr>
      <p:sp>
        <p:nvSpPr>
          <p:cNvPr id="4700" name="Google Shape;4700;g2636e3e37dd7b28c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1" name="Google Shape;4701;g2636e3e37dd7b28c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8" name="Shape 4708"/>
        <p:cNvGrpSpPr/>
        <p:nvPr/>
      </p:nvGrpSpPr>
      <p:grpSpPr>
        <a:xfrm>
          <a:off x="0" y="0"/>
          <a:ext cx="0" cy="0"/>
          <a:chOff x="0" y="0"/>
          <a:chExt cx="0" cy="0"/>
        </a:xfrm>
      </p:grpSpPr>
      <p:sp>
        <p:nvSpPr>
          <p:cNvPr id="4709" name="Google Shape;4709;g551589249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0" name="Google Shape;4710;g551589249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4" name="Shape 4714"/>
        <p:cNvGrpSpPr/>
        <p:nvPr/>
      </p:nvGrpSpPr>
      <p:grpSpPr>
        <a:xfrm>
          <a:off x="0" y="0"/>
          <a:ext cx="0" cy="0"/>
          <a:chOff x="0" y="0"/>
          <a:chExt cx="0" cy="0"/>
        </a:xfrm>
      </p:grpSpPr>
      <p:sp>
        <p:nvSpPr>
          <p:cNvPr id="4715" name="Google Shape;4715;g551589249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6" name="Google Shape;4716;g551589249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0" name="Shape 4720"/>
        <p:cNvGrpSpPr/>
        <p:nvPr/>
      </p:nvGrpSpPr>
      <p:grpSpPr>
        <a:xfrm>
          <a:off x="0" y="0"/>
          <a:ext cx="0" cy="0"/>
          <a:chOff x="0" y="0"/>
          <a:chExt cx="0" cy="0"/>
        </a:xfrm>
      </p:grpSpPr>
      <p:sp>
        <p:nvSpPr>
          <p:cNvPr id="4721" name="Google Shape;4721;g551589249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2" name="Google Shape;4722;g551589249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2" name="Shape 4752"/>
        <p:cNvGrpSpPr/>
        <p:nvPr/>
      </p:nvGrpSpPr>
      <p:grpSpPr>
        <a:xfrm>
          <a:off x="0" y="0"/>
          <a:ext cx="0" cy="0"/>
          <a:chOff x="0" y="0"/>
          <a:chExt cx="0" cy="0"/>
        </a:xfrm>
      </p:grpSpPr>
      <p:sp>
        <p:nvSpPr>
          <p:cNvPr id="4753" name="Google Shape;4753;g2636e3e37dd7b28c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4" name="Google Shape;4754;g2636e3e37dd7b28c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0" name="Shape 4810"/>
        <p:cNvGrpSpPr/>
        <p:nvPr/>
      </p:nvGrpSpPr>
      <p:grpSpPr>
        <a:xfrm>
          <a:off x="0" y="0"/>
          <a:ext cx="0" cy="0"/>
          <a:chOff x="0" y="0"/>
          <a:chExt cx="0" cy="0"/>
        </a:xfrm>
      </p:grpSpPr>
      <p:sp>
        <p:nvSpPr>
          <p:cNvPr id="4811" name="Google Shape;4811;g2636e3e37dd7b28c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2636e3e37dd7b28c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5" name="Shape 4935"/>
        <p:cNvGrpSpPr/>
        <p:nvPr/>
      </p:nvGrpSpPr>
      <p:grpSpPr>
        <a:xfrm>
          <a:off x="0" y="0"/>
          <a:ext cx="0" cy="0"/>
          <a:chOff x="0" y="0"/>
          <a:chExt cx="0" cy="0"/>
        </a:xfrm>
      </p:grpSpPr>
      <p:sp>
        <p:nvSpPr>
          <p:cNvPr id="4936" name="Google Shape;4936;g2636e3e37dd7b28c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7" name="Google Shape;4937;g2636e3e37dd7b28c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4" name="Shape 4954"/>
        <p:cNvGrpSpPr/>
        <p:nvPr/>
      </p:nvGrpSpPr>
      <p:grpSpPr>
        <a:xfrm>
          <a:off x="0" y="0"/>
          <a:ext cx="0" cy="0"/>
          <a:chOff x="0" y="0"/>
          <a:chExt cx="0" cy="0"/>
        </a:xfrm>
      </p:grpSpPr>
      <p:sp>
        <p:nvSpPr>
          <p:cNvPr id="4955" name="Google Shape;4955;g55c7aff69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6" name="Google Shape;4956;g55c7aff69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6" name="Shape 3886"/>
        <p:cNvGrpSpPr/>
        <p:nvPr/>
      </p:nvGrpSpPr>
      <p:grpSpPr>
        <a:xfrm>
          <a:off x="0" y="0"/>
          <a:ext cx="0" cy="0"/>
          <a:chOff x="0" y="0"/>
          <a:chExt cx="0" cy="0"/>
        </a:xfrm>
      </p:grpSpPr>
      <p:sp>
        <p:nvSpPr>
          <p:cNvPr id="3887" name="Google Shape;3887;g5470ba2ef5_0_4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8" name="Google Shape;3888;g5470ba2ef5_0_4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Absicht des Sprechers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Interne Zustand des Hörers (Belief)</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Handlung des Gegenübers (Winograd 1980)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“Conditions of Satisfaction” (Winograd)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2" name="Shape 4962"/>
        <p:cNvGrpSpPr/>
        <p:nvPr/>
      </p:nvGrpSpPr>
      <p:grpSpPr>
        <a:xfrm>
          <a:off x="0" y="0"/>
          <a:ext cx="0" cy="0"/>
          <a:chOff x="0" y="0"/>
          <a:chExt cx="0" cy="0"/>
        </a:xfrm>
      </p:grpSpPr>
      <p:sp>
        <p:nvSpPr>
          <p:cNvPr id="4963" name="Google Shape;4963;g55c7aff6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55c7aff6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8" name="Shape 4968"/>
        <p:cNvGrpSpPr/>
        <p:nvPr/>
      </p:nvGrpSpPr>
      <p:grpSpPr>
        <a:xfrm>
          <a:off x="0" y="0"/>
          <a:ext cx="0" cy="0"/>
          <a:chOff x="0" y="0"/>
          <a:chExt cx="0" cy="0"/>
        </a:xfrm>
      </p:grpSpPr>
      <p:sp>
        <p:nvSpPr>
          <p:cNvPr id="4969" name="Google Shape;4969;g55c7aff6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0" name="Google Shape;4970;g55c7aff6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7" name="Shape 5007"/>
        <p:cNvGrpSpPr/>
        <p:nvPr/>
      </p:nvGrpSpPr>
      <p:grpSpPr>
        <a:xfrm>
          <a:off x="0" y="0"/>
          <a:ext cx="0" cy="0"/>
          <a:chOff x="0" y="0"/>
          <a:chExt cx="0" cy="0"/>
        </a:xfrm>
      </p:grpSpPr>
      <p:sp>
        <p:nvSpPr>
          <p:cNvPr id="5008" name="Google Shape;5008;g55c7aff69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55c7aff69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1" name="Shape 5021"/>
        <p:cNvGrpSpPr/>
        <p:nvPr/>
      </p:nvGrpSpPr>
      <p:grpSpPr>
        <a:xfrm>
          <a:off x="0" y="0"/>
          <a:ext cx="0" cy="0"/>
          <a:chOff x="0" y="0"/>
          <a:chExt cx="0" cy="0"/>
        </a:xfrm>
      </p:grpSpPr>
      <p:sp>
        <p:nvSpPr>
          <p:cNvPr id="5022" name="Google Shape;5022;g55c7aff69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3" name="Google Shape;5023;g55c7aff69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4" name="Shape 5074"/>
        <p:cNvGrpSpPr/>
        <p:nvPr/>
      </p:nvGrpSpPr>
      <p:grpSpPr>
        <a:xfrm>
          <a:off x="0" y="0"/>
          <a:ext cx="0" cy="0"/>
          <a:chOff x="0" y="0"/>
          <a:chExt cx="0" cy="0"/>
        </a:xfrm>
      </p:grpSpPr>
      <p:sp>
        <p:nvSpPr>
          <p:cNvPr id="5075" name="Google Shape;5075;g55c7aff69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6" name="Google Shape;5076;g55c7aff69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0" name="Shape 5080"/>
        <p:cNvGrpSpPr/>
        <p:nvPr/>
      </p:nvGrpSpPr>
      <p:grpSpPr>
        <a:xfrm>
          <a:off x="0" y="0"/>
          <a:ext cx="0" cy="0"/>
          <a:chOff x="0" y="0"/>
          <a:chExt cx="0" cy="0"/>
        </a:xfrm>
      </p:grpSpPr>
      <p:sp>
        <p:nvSpPr>
          <p:cNvPr id="5081" name="Google Shape;5081;g55c7aff697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2" name="Google Shape;5082;g55c7aff697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6" name="Shape 5086"/>
        <p:cNvGrpSpPr/>
        <p:nvPr/>
      </p:nvGrpSpPr>
      <p:grpSpPr>
        <a:xfrm>
          <a:off x="0" y="0"/>
          <a:ext cx="0" cy="0"/>
          <a:chOff x="0" y="0"/>
          <a:chExt cx="0" cy="0"/>
        </a:xfrm>
      </p:grpSpPr>
      <p:sp>
        <p:nvSpPr>
          <p:cNvPr id="5087" name="Google Shape;5087;g551589249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8" name="Google Shape;5088;g551589249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7" name="Shape 5097"/>
        <p:cNvGrpSpPr/>
        <p:nvPr/>
      </p:nvGrpSpPr>
      <p:grpSpPr>
        <a:xfrm>
          <a:off x="0" y="0"/>
          <a:ext cx="0" cy="0"/>
          <a:chOff x="0" y="0"/>
          <a:chExt cx="0" cy="0"/>
        </a:xfrm>
      </p:grpSpPr>
      <p:sp>
        <p:nvSpPr>
          <p:cNvPr id="5098" name="Google Shape;5098;g2636e3e37dd7b28c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9" name="Google Shape;5099;g2636e3e37dd7b28c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2" name="Shape 5112"/>
        <p:cNvGrpSpPr/>
        <p:nvPr/>
      </p:nvGrpSpPr>
      <p:grpSpPr>
        <a:xfrm>
          <a:off x="0" y="0"/>
          <a:ext cx="0" cy="0"/>
          <a:chOff x="0" y="0"/>
          <a:chExt cx="0" cy="0"/>
        </a:xfrm>
      </p:grpSpPr>
      <p:sp>
        <p:nvSpPr>
          <p:cNvPr id="5113" name="Google Shape;5113;g2636e3e37dd7b28c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4" name="Google Shape;5114;g2636e3e37dd7b28c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8" name="Shape 5128"/>
        <p:cNvGrpSpPr/>
        <p:nvPr/>
      </p:nvGrpSpPr>
      <p:grpSpPr>
        <a:xfrm>
          <a:off x="0" y="0"/>
          <a:ext cx="0" cy="0"/>
          <a:chOff x="0" y="0"/>
          <a:chExt cx="0" cy="0"/>
        </a:xfrm>
      </p:grpSpPr>
      <p:sp>
        <p:nvSpPr>
          <p:cNvPr id="5129" name="Google Shape;5129;g55c7aff69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0" name="Google Shape;5130;g55c7aff69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5" name="Shape 3905"/>
        <p:cNvGrpSpPr/>
        <p:nvPr/>
      </p:nvGrpSpPr>
      <p:grpSpPr>
        <a:xfrm>
          <a:off x="0" y="0"/>
          <a:ext cx="0" cy="0"/>
          <a:chOff x="0" y="0"/>
          <a:chExt cx="0" cy="0"/>
        </a:xfrm>
      </p:grpSpPr>
      <p:sp>
        <p:nvSpPr>
          <p:cNvPr id="3906" name="Google Shape;3906;g5470ba2ef5_0_4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5470ba2ef5_0_4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1" name="Shape 3911"/>
        <p:cNvGrpSpPr/>
        <p:nvPr/>
      </p:nvGrpSpPr>
      <p:grpSpPr>
        <a:xfrm>
          <a:off x="0" y="0"/>
          <a:ext cx="0" cy="0"/>
          <a:chOff x="0" y="0"/>
          <a:chExt cx="0" cy="0"/>
        </a:xfrm>
      </p:grpSpPr>
      <p:sp>
        <p:nvSpPr>
          <p:cNvPr id="3912" name="Google Shape;3912;g5470ba2ef5_0_4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3" name="Google Shape;3913;g5470ba2ef5_0_4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7" name="Shape 3937"/>
        <p:cNvGrpSpPr/>
        <p:nvPr/>
      </p:nvGrpSpPr>
      <p:grpSpPr>
        <a:xfrm>
          <a:off x="0" y="0"/>
          <a:ext cx="0" cy="0"/>
          <a:chOff x="0" y="0"/>
          <a:chExt cx="0" cy="0"/>
        </a:xfrm>
      </p:grpSpPr>
      <p:sp>
        <p:nvSpPr>
          <p:cNvPr id="3938" name="Google Shape;3938;g55158924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9" name="Google Shape;3939;g55158924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832" name="Shape 3832"/>
        <p:cNvGrpSpPr/>
        <p:nvPr/>
      </p:nvGrpSpPr>
      <p:grpSpPr>
        <a:xfrm>
          <a:off x="0" y="0"/>
          <a:ext cx="0" cy="0"/>
          <a:chOff x="0" y="0"/>
          <a:chExt cx="0" cy="0"/>
        </a:xfrm>
      </p:grpSpPr>
      <p:sp>
        <p:nvSpPr>
          <p:cNvPr id="3833" name="Google Shape;3833;p1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36" name="Google Shape;3836;p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600"/>
              </a:spcBef>
              <a:spcAft>
                <a:spcPts val="0"/>
              </a:spcAft>
              <a:buClr>
                <a:schemeClr val="lt1"/>
              </a:buClr>
              <a:buSzPts val="2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837" name="Google Shape;3837;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38" name="Shape 3838"/>
        <p:cNvGrpSpPr/>
        <p:nvPr/>
      </p:nvGrpSpPr>
      <p:grpSpPr>
        <a:xfrm>
          <a:off x="0" y="0"/>
          <a:ext cx="0" cy="0"/>
          <a:chOff x="0" y="0"/>
          <a:chExt cx="0" cy="0"/>
        </a:xfrm>
      </p:grpSpPr>
      <p:sp>
        <p:nvSpPr>
          <p:cNvPr id="3839" name="Google Shape;3839;p1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4"/>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42" name="Google Shape;3842;p14"/>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60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3843" name="Google Shape;3843;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indent="-381000" lvl="1" marL="914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indent="-381000" lvl="2" marL="1371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indent="-381000" lvl="3" marL="1828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indent="-381000" lvl="4" marL="2286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indent="-381000" lvl="5" marL="27432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indent="-381000" lvl="6" marL="3200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indent="-381000" lvl="7" marL="3657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indent="-381000" lvl="8" marL="4114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research.zalando.com/welcome/mission/research-projects/flair-nl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luebenchmark.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quora.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luebenchmark.com/leaderboard"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arxiv.org/pdf/1301.3781.pdf" TargetMode="External"/><Relationship Id="rId4" Type="http://schemas.openxmlformats.org/officeDocument/2006/relationships/hyperlink" Target="https://iksinc.online/tag/continuous-bag-of-words-cbow/" TargetMode="External"/><Relationship Id="rId5" Type="http://schemas.openxmlformats.org/officeDocument/2006/relationships/hyperlink" Target="http://www.1-4-5.net/~dmm/ml/how_does_word2vec_work.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hyperlink" Target="https://research.zalando.com/welcome/mission/research-projects/flair-nl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hyperlink" Target="http://colah.github.io/posts/2015-08-Understanding-LSTMs/" TargetMode="External"/><Relationship Id="rId5" Type="http://schemas.openxmlformats.org/officeDocument/2006/relationships/hyperlink" Target="https://skymind.ai/wiki/lstm#vanishing" TargetMode="External"/><Relationship Id="rId6"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bioinf.jku.at/publications/older/2604.pdf" TargetMode="External"/><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colah.github.io/posts/2015-08-Understanding-LSTMs/" TargetMode="Externa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hyperlink" Target="https://research.zalando.com/welcome/mission/research-projects/flair-nlp/" TargetMode="External"/><Relationship Id="rId5" Type="http://schemas.openxmlformats.org/officeDocument/2006/relationships/hyperlink" Target="http://alanakbik.github.io/papers/coling2018.pdf" TargetMode="External"/><Relationship Id="rId6"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research.zalando.com/welcome/mission/research-projects/flair-nlp/"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hyperlink" Target="http://alanakbik.github.io/papers/coling2018.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9.png"/><Relationship Id="rId4" Type="http://schemas.openxmlformats.org/officeDocument/2006/relationships/hyperlink" Target="http://ruder.io/nlp-imagenet/" TargetMode="External"/><Relationship Id="rId5" Type="http://schemas.openxmlformats.org/officeDocument/2006/relationships/image" Target="../media/image35.png"/><Relationship Id="rId6" Type="http://schemas.openxmlformats.org/officeDocument/2006/relationships/image" Target="../media/image21.png"/><Relationship Id="rId7"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arxiv.org/abs/1706.03762"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7" name="Shape 3847"/>
        <p:cNvGrpSpPr/>
        <p:nvPr/>
      </p:nvGrpSpPr>
      <p:grpSpPr>
        <a:xfrm>
          <a:off x="0" y="0"/>
          <a:ext cx="0" cy="0"/>
          <a:chOff x="0" y="0"/>
          <a:chExt cx="0" cy="0"/>
        </a:xfrm>
      </p:grpSpPr>
      <p:sp>
        <p:nvSpPr>
          <p:cNvPr id="3848" name="Google Shape;3848;p15"/>
          <p:cNvSpPr txBox="1"/>
          <p:nvPr>
            <p:ph type="ctrTitle"/>
          </p:nvPr>
        </p:nvSpPr>
        <p:spPr>
          <a:xfrm>
            <a:off x="762000" y="696425"/>
            <a:ext cx="6368100" cy="115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B87A1"/>
                </a:solidFill>
                <a:latin typeface="Dosis"/>
                <a:ea typeface="Dosis"/>
                <a:cs typeface="Dosis"/>
                <a:sym typeface="Dosis"/>
              </a:rPr>
              <a:t>Natural Language Processing (NLP)</a:t>
            </a:r>
            <a:endParaRPr>
              <a:solidFill>
                <a:srgbClr val="0B87A1"/>
              </a:solidFill>
              <a:latin typeface="Dosis"/>
              <a:ea typeface="Dosis"/>
              <a:cs typeface="Dosis"/>
              <a:sym typeface="Dosis"/>
            </a:endParaRPr>
          </a:p>
          <a:p>
            <a:pPr indent="0" lvl="0" marL="0" rtl="0" algn="l">
              <a:lnSpc>
                <a:spcPct val="115000"/>
              </a:lnSpc>
              <a:spcBef>
                <a:spcPts val="0"/>
              </a:spcBef>
              <a:spcAft>
                <a:spcPts val="0"/>
              </a:spcAft>
              <a:buClr>
                <a:schemeClr val="dk1"/>
              </a:buClr>
              <a:buSzPts val="1100"/>
              <a:buFont typeface="Arial"/>
              <a:buNone/>
            </a:pPr>
            <a:r>
              <a:rPr lang="en">
                <a:solidFill>
                  <a:srgbClr val="0B87A1"/>
                </a:solidFill>
                <a:latin typeface="Dosis"/>
                <a:ea typeface="Dosis"/>
                <a:cs typeface="Dosis"/>
                <a:sym typeface="Dosis"/>
              </a:rPr>
              <a:t>mit Deep Learning</a:t>
            </a:r>
            <a:endParaRPr>
              <a:solidFill>
                <a:srgbClr val="0B87A1"/>
              </a:solidFill>
            </a:endParaRPr>
          </a:p>
        </p:txBody>
      </p:sp>
      <p:sp>
        <p:nvSpPr>
          <p:cNvPr id="3849" name="Google Shape;3849;p15"/>
          <p:cNvSpPr txBox="1"/>
          <p:nvPr/>
        </p:nvSpPr>
        <p:spPr>
          <a:xfrm>
            <a:off x="751650" y="3672400"/>
            <a:ext cx="5406900" cy="7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80BFB7"/>
              </a:solidFill>
              <a:latin typeface="Dosis Light"/>
              <a:ea typeface="Dosis Light"/>
              <a:cs typeface="Dosis Light"/>
              <a:sym typeface="Dosi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6" name="Shape 3946"/>
        <p:cNvGrpSpPr/>
        <p:nvPr/>
      </p:nvGrpSpPr>
      <p:grpSpPr>
        <a:xfrm>
          <a:off x="0" y="0"/>
          <a:ext cx="0" cy="0"/>
          <a:chOff x="0" y="0"/>
          <a:chExt cx="0" cy="0"/>
        </a:xfrm>
      </p:grpSpPr>
      <p:sp>
        <p:nvSpPr>
          <p:cNvPr id="3947" name="Google Shape;3947;p24"/>
          <p:cNvSpPr txBox="1"/>
          <p:nvPr>
            <p:ph type="ctrTitle"/>
          </p:nvPr>
        </p:nvSpPr>
        <p:spPr>
          <a:xfrm>
            <a:off x="685800" y="2878750"/>
            <a:ext cx="5958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 Tasks &amp; Benchmarks</a:t>
            </a:r>
            <a:endParaRPr/>
          </a:p>
        </p:txBody>
      </p:sp>
      <p:sp>
        <p:nvSpPr>
          <p:cNvPr id="3948" name="Google Shape;3948;p24"/>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 GLuE, SquAD &amp; Co…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2" name="Shape 3952"/>
        <p:cNvGrpSpPr/>
        <p:nvPr/>
      </p:nvGrpSpPr>
      <p:grpSpPr>
        <a:xfrm>
          <a:off x="0" y="0"/>
          <a:ext cx="0" cy="0"/>
          <a:chOff x="0" y="0"/>
          <a:chExt cx="0" cy="0"/>
        </a:xfrm>
      </p:grpSpPr>
      <p:sp>
        <p:nvSpPr>
          <p:cNvPr id="3953" name="Google Shape;3953;p2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 (NER)</a:t>
            </a:r>
            <a:endParaRPr/>
          </a:p>
        </p:txBody>
      </p:sp>
      <p:pic>
        <p:nvPicPr>
          <p:cNvPr id="3954" name="Google Shape;3954;p25"/>
          <p:cNvPicPr preferRelativeResize="0"/>
          <p:nvPr/>
        </p:nvPicPr>
        <p:blipFill>
          <a:blip r:embed="rId3">
            <a:alphaModFix/>
          </a:blip>
          <a:stretch>
            <a:fillRect/>
          </a:stretch>
        </p:blipFill>
        <p:spPr>
          <a:xfrm>
            <a:off x="618900" y="1536950"/>
            <a:ext cx="7410450" cy="3228975"/>
          </a:xfrm>
          <a:prstGeom prst="rect">
            <a:avLst/>
          </a:prstGeom>
          <a:noFill/>
          <a:ln>
            <a:noFill/>
          </a:ln>
        </p:spPr>
      </p:pic>
      <p:sp>
        <p:nvSpPr>
          <p:cNvPr id="3955" name="Google Shape;3955;p25"/>
          <p:cNvSpPr txBox="1"/>
          <p:nvPr/>
        </p:nvSpPr>
        <p:spPr>
          <a:xfrm>
            <a:off x="71775" y="4715400"/>
            <a:ext cx="7356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https://research.zalando.com/welcome/mission/research-projects/flair-nlp/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9" name="Shape 3959"/>
        <p:cNvGrpSpPr/>
        <p:nvPr/>
      </p:nvGrpSpPr>
      <p:grpSpPr>
        <a:xfrm>
          <a:off x="0" y="0"/>
          <a:ext cx="0" cy="0"/>
          <a:chOff x="0" y="0"/>
          <a:chExt cx="0" cy="0"/>
        </a:xfrm>
      </p:grpSpPr>
      <p:sp>
        <p:nvSpPr>
          <p:cNvPr id="3960" name="Google Shape;3960;p2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Benchmark</a:t>
            </a:r>
            <a:endParaRPr sz="2400">
              <a:solidFill>
                <a:srgbClr val="003B55"/>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https://gluebenchmark.com/</a:t>
            </a:r>
            <a:endParaRPr/>
          </a:p>
        </p:txBody>
      </p:sp>
      <p:sp>
        <p:nvSpPr>
          <p:cNvPr id="3961" name="Google Shape;3961;p26"/>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80BFB7"/>
                </a:solidFill>
              </a:rPr>
              <a:t>G</a:t>
            </a:r>
            <a:r>
              <a:rPr lang="en"/>
              <a:t>eneral </a:t>
            </a:r>
            <a:r>
              <a:rPr lang="en">
                <a:solidFill>
                  <a:srgbClr val="80BFB7"/>
                </a:solidFill>
              </a:rPr>
              <a:t>L</a:t>
            </a:r>
            <a:r>
              <a:rPr lang="en"/>
              <a:t>anguage </a:t>
            </a:r>
            <a:r>
              <a:rPr lang="en">
                <a:solidFill>
                  <a:srgbClr val="80BFB7"/>
                </a:solidFill>
              </a:rPr>
              <a:t>U</a:t>
            </a:r>
            <a:r>
              <a:rPr lang="en"/>
              <a:t>nderstanding </a:t>
            </a:r>
            <a:r>
              <a:rPr lang="en">
                <a:solidFill>
                  <a:srgbClr val="80BFB7"/>
                </a:solidFill>
              </a:rPr>
              <a:t>E</a:t>
            </a:r>
            <a:r>
              <a:rPr lang="en"/>
              <a:t>valuation</a:t>
            </a:r>
            <a:endParaRPr/>
          </a:p>
          <a:p>
            <a:pPr indent="0" lvl="0" marL="0" rtl="0" algn="l">
              <a:spcBef>
                <a:spcPts val="600"/>
              </a:spcBef>
              <a:spcAft>
                <a:spcPts val="0"/>
              </a:spcAft>
              <a:buNone/>
            </a:pPr>
            <a:r>
              <a:rPr lang="en"/>
              <a:t>8 +1 Aufgaben </a:t>
            </a:r>
            <a:endParaRPr/>
          </a:p>
          <a:p>
            <a:pPr indent="-381000" lvl="0" marL="457200" rtl="0" algn="l">
              <a:spcBef>
                <a:spcPts val="600"/>
              </a:spcBef>
              <a:spcAft>
                <a:spcPts val="0"/>
              </a:spcAft>
              <a:buSzPts val="2400"/>
              <a:buChar char="-"/>
            </a:pPr>
            <a:r>
              <a:rPr lang="en"/>
              <a:t>Datasets (train, eval, test)</a:t>
            </a:r>
            <a:endParaRPr/>
          </a:p>
          <a:p>
            <a:pPr indent="-381000" lvl="0" marL="457200" rtl="0" algn="l">
              <a:spcBef>
                <a:spcPts val="0"/>
              </a:spcBef>
              <a:spcAft>
                <a:spcPts val="0"/>
              </a:spcAft>
              <a:buSzPts val="2400"/>
              <a:buChar char="-"/>
            </a:pPr>
            <a:r>
              <a:rPr lang="en"/>
              <a:t>Baselines</a:t>
            </a:r>
            <a:endParaRPr/>
          </a:p>
          <a:p>
            <a:pPr indent="-381000" lvl="0" marL="457200" rtl="0" algn="l">
              <a:spcBef>
                <a:spcPts val="0"/>
              </a:spcBef>
              <a:spcAft>
                <a:spcPts val="0"/>
              </a:spcAft>
              <a:buSzPts val="2400"/>
              <a:buChar char="-"/>
            </a:pPr>
            <a:r>
              <a:rPr lang="en"/>
              <a:t>Leaderboards</a:t>
            </a:r>
            <a:endParaRPr/>
          </a:p>
          <a:p>
            <a:pPr indent="0" lvl="0" marL="0" rtl="0" algn="l">
              <a:spcBef>
                <a:spcPts val="60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5" name="Shape 3965"/>
        <p:cNvGrpSpPr/>
        <p:nvPr/>
      </p:nvGrpSpPr>
      <p:grpSpPr>
        <a:xfrm>
          <a:off x="0" y="0"/>
          <a:ext cx="0" cy="0"/>
          <a:chOff x="0" y="0"/>
          <a:chExt cx="0" cy="0"/>
        </a:xfrm>
      </p:grpSpPr>
      <p:sp>
        <p:nvSpPr>
          <p:cNvPr id="3966" name="Google Shape;3966;p2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CoLA </a:t>
            </a:r>
            <a:r>
              <a:rPr lang="en" sz="1800">
                <a:solidFill>
                  <a:srgbClr val="01597F"/>
                </a:solidFill>
              </a:rPr>
              <a:t>(</a:t>
            </a:r>
            <a:r>
              <a:rPr lang="en" sz="1800">
                <a:solidFill>
                  <a:srgbClr val="01597F"/>
                </a:solidFill>
              </a:rPr>
              <a:t>Corpus of Linguistic Acceptability</a:t>
            </a:r>
            <a:r>
              <a:rPr lang="en" sz="1800">
                <a:solidFill>
                  <a:srgbClr val="01597F"/>
                </a:solidFill>
              </a:rPr>
              <a:t>)</a:t>
            </a:r>
            <a:r>
              <a:rPr lang="en"/>
              <a:t> </a:t>
            </a:r>
            <a:endParaRPr/>
          </a:p>
        </p:txBody>
      </p:sp>
      <p:sp>
        <p:nvSpPr>
          <p:cNvPr id="3967" name="Google Shape;3967;p27"/>
          <p:cNvSpPr txBox="1"/>
          <p:nvPr>
            <p:ph idx="1" type="body"/>
          </p:nvPr>
        </p:nvSpPr>
        <p:spPr>
          <a:xfrm>
            <a:off x="776100" y="1825375"/>
            <a:ext cx="6761100" cy="278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1		Bill broke the bathtub.</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1		They drank the pub dry.</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0	*	They drank the pub.</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1		The professor talked us into a stupor.</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0	*	The professor talked us.</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1		We yelled ourselves hoarse.</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	0	*	We yelled ourselves.</a:t>
            </a:r>
            <a:endParaRPr sz="1400">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1" name="Shape 3971"/>
        <p:cNvGrpSpPr/>
        <p:nvPr/>
      </p:nvGrpSpPr>
      <p:grpSpPr>
        <a:xfrm>
          <a:off x="0" y="0"/>
          <a:ext cx="0" cy="0"/>
          <a:chOff x="0" y="0"/>
          <a:chExt cx="0" cy="0"/>
        </a:xfrm>
      </p:grpSpPr>
      <p:sp>
        <p:nvSpPr>
          <p:cNvPr id="3972" name="Google Shape;3972;p2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SST-2 </a:t>
            </a:r>
            <a:r>
              <a:rPr lang="en" sz="1800"/>
              <a:t>(</a:t>
            </a:r>
            <a:r>
              <a:rPr lang="en" sz="1800">
                <a:solidFill>
                  <a:srgbClr val="003B55"/>
                </a:solidFill>
              </a:rPr>
              <a:t>Stanford Sentiment Analysis</a:t>
            </a:r>
            <a:r>
              <a:rPr lang="en" sz="1800"/>
              <a:t>)</a:t>
            </a:r>
            <a:endParaRPr sz="1800"/>
          </a:p>
        </p:txBody>
      </p:sp>
      <p:sp>
        <p:nvSpPr>
          <p:cNvPr id="3973" name="Google Shape;3973;p28"/>
          <p:cNvSpPr txBox="1"/>
          <p:nvPr>
            <p:ph idx="2" type="body"/>
          </p:nvPr>
        </p:nvSpPr>
        <p:spPr>
          <a:xfrm>
            <a:off x="718300" y="1816325"/>
            <a:ext cx="68736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to the dustbin of history						 		0</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as a director , eastwood is off his game 				0</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contains very few laughs and even less surprises 		0</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film to affirm love 's power to help people endure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almost unimaginable horror 							1</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7" name="Shape 3977"/>
        <p:cNvGrpSpPr/>
        <p:nvPr/>
      </p:nvGrpSpPr>
      <p:grpSpPr>
        <a:xfrm>
          <a:off x="0" y="0"/>
          <a:ext cx="0" cy="0"/>
          <a:chOff x="0" y="0"/>
          <a:chExt cx="0" cy="0"/>
        </a:xfrm>
      </p:grpSpPr>
      <p:sp>
        <p:nvSpPr>
          <p:cNvPr id="3978" name="Google Shape;3978;p29"/>
          <p:cNvSpPr txBox="1"/>
          <p:nvPr>
            <p:ph type="title"/>
          </p:nvPr>
        </p:nvSpPr>
        <p:spPr>
          <a:xfrm>
            <a:off x="279200" y="406500"/>
            <a:ext cx="73665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MRPC </a:t>
            </a:r>
            <a:r>
              <a:rPr lang="en" sz="1800"/>
              <a:t>(</a:t>
            </a:r>
            <a:r>
              <a:rPr lang="en" sz="1800">
                <a:solidFill>
                  <a:srgbClr val="003B55"/>
                </a:solidFill>
              </a:rPr>
              <a:t>Microsoft Research Paraphrase Corpus</a:t>
            </a:r>
            <a:r>
              <a:rPr lang="en" sz="1800"/>
              <a:t>)</a:t>
            </a:r>
            <a:endParaRPr sz="1800"/>
          </a:p>
        </p:txBody>
      </p:sp>
      <p:sp>
        <p:nvSpPr>
          <p:cNvPr id="3979" name="Google Shape;3979;p29"/>
          <p:cNvSpPr txBox="1"/>
          <p:nvPr>
            <p:ph idx="2" type="body"/>
          </p:nvPr>
        </p:nvSpPr>
        <p:spPr>
          <a:xfrm>
            <a:off x="279204" y="1762650"/>
            <a:ext cx="71193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latin typeface="Courier New"/>
                <a:ea typeface="Courier New"/>
                <a:cs typeface="Courier New"/>
                <a:sym typeface="Courier New"/>
              </a:rPr>
              <a:t>According to the federal Centers for Disease Control and Prevention (news - web sites), there were 19 reported cases of measles in the United States in 2002.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solidFill>
                  <a:schemeClr val="accent3"/>
                </a:solidFill>
                <a:latin typeface="Courier New"/>
                <a:ea typeface="Courier New"/>
                <a:cs typeface="Courier New"/>
                <a:sym typeface="Courier New"/>
              </a:rPr>
              <a:t>The Centers for Disease Control and Prevention said there were 19 reported cases of measles in the United States in 2002.		</a:t>
            </a:r>
            <a:endParaRPr sz="1400">
              <a:solidFill>
                <a:schemeClr val="accent3"/>
              </a:solidFill>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a:p>
            <a:pPr indent="0" lvl="0" marL="0" rtl="0" algn="l">
              <a:spcBef>
                <a:spcPts val="600"/>
              </a:spcBef>
              <a:spcAft>
                <a:spcPts val="0"/>
              </a:spcAft>
              <a:buNone/>
            </a:pPr>
            <a:r>
              <a:rPr lang="en" sz="1400">
                <a:latin typeface="Courier New"/>
                <a:ea typeface="Courier New"/>
                <a:cs typeface="Courier New"/>
                <a:sym typeface="Courier New"/>
              </a:rPr>
              <a:t>A tropical storm rapidly developed in the Gulf of Mexico Sunday and was expected to hit somewhere along the Texas or Louisiana coasts by Monday night.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solidFill>
                  <a:schemeClr val="accent6"/>
                </a:solidFill>
                <a:latin typeface="Courier New"/>
                <a:ea typeface="Courier New"/>
                <a:cs typeface="Courier New"/>
                <a:sym typeface="Courier New"/>
              </a:rPr>
              <a:t>A tropical storm rapidly developed in the Gulf of Mexico on Sunday and could have hurricane-force winds when it hits land somewhere along the Louisiana coast Monday night.</a:t>
            </a:r>
            <a:endParaRPr sz="1400">
              <a:solidFill>
                <a:schemeClr val="accent6"/>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3" name="Shape 3983"/>
        <p:cNvGrpSpPr/>
        <p:nvPr/>
      </p:nvGrpSpPr>
      <p:grpSpPr>
        <a:xfrm>
          <a:off x="0" y="0"/>
          <a:ext cx="0" cy="0"/>
          <a:chOff x="0" y="0"/>
          <a:chExt cx="0" cy="0"/>
        </a:xfrm>
      </p:grpSpPr>
      <p:sp>
        <p:nvSpPr>
          <p:cNvPr id="3984" name="Google Shape;3984;p3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STS-B </a:t>
            </a:r>
            <a:r>
              <a:rPr lang="en" sz="1800"/>
              <a:t>(</a:t>
            </a:r>
            <a:r>
              <a:rPr lang="en" sz="1800">
                <a:solidFill>
                  <a:srgbClr val="003B55"/>
                </a:solidFill>
              </a:rPr>
              <a:t>Semantic Text Similarity Benchmark</a:t>
            </a:r>
            <a:r>
              <a:rPr lang="en" sz="1800"/>
              <a:t>)</a:t>
            </a:r>
            <a:endParaRPr sz="1800"/>
          </a:p>
        </p:txBody>
      </p:sp>
      <p:sp>
        <p:nvSpPr>
          <p:cNvPr id="3985" name="Google Shape;3985;p30"/>
          <p:cNvSpPr txBox="1"/>
          <p:nvPr>
            <p:ph idx="2" type="body"/>
          </p:nvPr>
        </p:nvSpPr>
        <p:spPr>
          <a:xfrm>
            <a:off x="718304" y="1762650"/>
            <a:ext cx="66801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man is riding a motorcycle.</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man is riding a horse.					1.400</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squirrel is spinning around in circles.</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squirrel runs around in circles.			4.000</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man is dancing.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A man is talking.							0.600</a:t>
            </a:r>
            <a:endParaRPr sz="1400">
              <a:latin typeface="Courier New"/>
              <a:ea typeface="Courier New"/>
              <a:cs typeface="Courier New"/>
              <a:sym typeface="Courier New"/>
            </a:endParaRPr>
          </a:p>
          <a:p>
            <a:pPr indent="0" lvl="0" marL="0" rtl="0" algn="l">
              <a:spcBef>
                <a:spcPts val="600"/>
              </a:spcBef>
              <a:spcAft>
                <a:spcPts val="0"/>
              </a:spcAft>
              <a:buNone/>
            </a:pPr>
            <a:r>
              <a:t/>
            </a:r>
            <a:endParaRPr sz="100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9" name="Shape 3989"/>
        <p:cNvGrpSpPr/>
        <p:nvPr/>
      </p:nvGrpSpPr>
      <p:grpSpPr>
        <a:xfrm>
          <a:off x="0" y="0"/>
          <a:ext cx="0" cy="0"/>
          <a:chOff x="0" y="0"/>
          <a:chExt cx="0" cy="0"/>
        </a:xfrm>
      </p:grpSpPr>
      <p:sp>
        <p:nvSpPr>
          <p:cNvPr id="3990" name="Google Shape;3990;p3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QQP </a:t>
            </a:r>
            <a:r>
              <a:rPr lang="en" sz="1400"/>
              <a:t>(</a:t>
            </a:r>
            <a:r>
              <a:rPr lang="en" sz="1400">
                <a:solidFill>
                  <a:srgbClr val="003B55"/>
                </a:solidFill>
              </a:rPr>
              <a:t>Quora Question Pairs </a:t>
            </a:r>
            <a:r>
              <a:rPr lang="en" sz="1400"/>
              <a:t>)</a:t>
            </a:r>
            <a:endParaRPr sz="1400"/>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https://www.quora.com/</a:t>
            </a:r>
            <a:endParaRPr sz="1400"/>
          </a:p>
        </p:txBody>
      </p:sp>
      <p:sp>
        <p:nvSpPr>
          <p:cNvPr id="3991" name="Google Shape;3991;p31"/>
          <p:cNvSpPr txBox="1"/>
          <p:nvPr>
            <p:ph idx="2" type="body"/>
          </p:nvPr>
        </p:nvSpPr>
        <p:spPr>
          <a:xfrm>
            <a:off x="718300" y="1682375"/>
            <a:ext cx="6911100" cy="330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How is air traffic controlled?</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solidFill>
                  <a:schemeClr val="accent6"/>
                </a:solidFill>
                <a:latin typeface="Courier New"/>
                <a:ea typeface="Courier New"/>
                <a:cs typeface="Courier New"/>
                <a:sym typeface="Courier New"/>
              </a:rPr>
              <a:t>How do you become an air traffic controller?</a:t>
            </a:r>
            <a:endParaRPr sz="1400">
              <a:solidFill>
                <a:schemeClr val="accent6"/>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Do you need a passport to go to Jamaica from the United States? </a:t>
            </a:r>
            <a:r>
              <a:rPr lang="en" sz="1400">
                <a:solidFill>
                  <a:schemeClr val="accent6"/>
                </a:solidFill>
                <a:latin typeface="Courier New"/>
                <a:ea typeface="Courier New"/>
                <a:cs typeface="Courier New"/>
                <a:sym typeface="Courier New"/>
              </a:rPr>
              <a:t>How can I move to Jamaica?</a:t>
            </a: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a:p>
            <a:pPr indent="0" lvl="0" marL="0" rtl="0" algn="l">
              <a:spcBef>
                <a:spcPts val="600"/>
              </a:spcBef>
              <a:spcAft>
                <a:spcPts val="0"/>
              </a:spcAft>
              <a:buNone/>
            </a:pPr>
            <a:r>
              <a:rPr lang="en" sz="1400">
                <a:latin typeface="Courier New"/>
                <a:ea typeface="Courier New"/>
                <a:cs typeface="Courier New"/>
                <a:sym typeface="Courier New"/>
              </a:rPr>
              <a:t>If Trump were elected, would he pardon Edward Snowden?</a:t>
            </a:r>
            <a:endParaRPr sz="1400">
              <a:latin typeface="Courier New"/>
              <a:ea typeface="Courier New"/>
              <a:cs typeface="Courier New"/>
              <a:sym typeface="Courier New"/>
            </a:endParaRPr>
          </a:p>
          <a:p>
            <a:pPr indent="0" lvl="0" marL="0" rtl="0" algn="l">
              <a:spcBef>
                <a:spcPts val="600"/>
              </a:spcBef>
              <a:spcAft>
                <a:spcPts val="0"/>
              </a:spcAft>
              <a:buNone/>
            </a:pPr>
            <a:r>
              <a:rPr lang="en" sz="1400">
                <a:solidFill>
                  <a:schemeClr val="accent3"/>
                </a:solidFill>
                <a:latin typeface="Courier New"/>
                <a:ea typeface="Courier New"/>
                <a:cs typeface="Courier New"/>
                <a:sym typeface="Courier New"/>
              </a:rPr>
              <a:t>What is Trump's take on Edward Snowden?</a:t>
            </a:r>
            <a:endParaRPr sz="14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5" name="Shape 3995"/>
        <p:cNvGrpSpPr/>
        <p:nvPr/>
      </p:nvGrpSpPr>
      <p:grpSpPr>
        <a:xfrm>
          <a:off x="0" y="0"/>
          <a:ext cx="0" cy="0"/>
          <a:chOff x="0" y="0"/>
          <a:chExt cx="0" cy="0"/>
        </a:xfrm>
      </p:grpSpPr>
      <p:sp>
        <p:nvSpPr>
          <p:cNvPr id="3996" name="Google Shape;3996;p3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RTE </a:t>
            </a:r>
            <a:r>
              <a:rPr lang="en" sz="1400"/>
              <a:t>(</a:t>
            </a:r>
            <a:r>
              <a:rPr lang="en" sz="1400">
                <a:solidFill>
                  <a:srgbClr val="003B55"/>
                </a:solidFill>
              </a:rPr>
              <a:t>Recognizing Textual Entailment</a:t>
            </a:r>
            <a:r>
              <a:rPr lang="en" sz="1400"/>
              <a:t>)</a:t>
            </a:r>
            <a:endParaRPr sz="1400"/>
          </a:p>
        </p:txBody>
      </p:sp>
      <p:sp>
        <p:nvSpPr>
          <p:cNvPr id="3997" name="Google Shape;3997;p32"/>
          <p:cNvSpPr txBox="1"/>
          <p:nvPr>
            <p:ph idx="2" type="body"/>
          </p:nvPr>
        </p:nvSpPr>
        <p:spPr>
          <a:xfrm>
            <a:off x="718300" y="1510925"/>
            <a:ext cx="6911100" cy="330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No Weapons of Mass Destruction Found in Iraq Yet.</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solidFill>
                  <a:schemeClr val="accent6"/>
                </a:solidFill>
                <a:latin typeface="Courier New"/>
                <a:ea typeface="Courier New"/>
                <a:cs typeface="Courier New"/>
                <a:sym typeface="Courier New"/>
              </a:rPr>
              <a:t>Weapons of Mass Destruction Found in Iraq</a:t>
            </a: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latin typeface="Courier New"/>
                <a:ea typeface="Courier New"/>
                <a:cs typeface="Courier New"/>
                <a:sym typeface="Courier New"/>
              </a:rPr>
              <a:t>Herceptin was already approved to treat the sickest breast cancer patients, and the company said, Monday, it will discuss with federal regulators the possibility of prescribing the drug for more breast cancer patients.</a:t>
            </a:r>
            <a:endParaRPr sz="14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lang="en" sz="1400">
                <a:solidFill>
                  <a:schemeClr val="accent3"/>
                </a:solidFill>
                <a:latin typeface="Courier New"/>
                <a:ea typeface="Courier New"/>
                <a:cs typeface="Courier New"/>
                <a:sym typeface="Courier New"/>
              </a:rPr>
              <a:t>Herceptin can be used to treat breast cancer.</a:t>
            </a:r>
            <a:endParaRPr sz="1400">
              <a:solidFill>
                <a:schemeClr val="accent3"/>
              </a:solidFill>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1" name="Shape 4001"/>
        <p:cNvGrpSpPr/>
        <p:nvPr/>
      </p:nvGrpSpPr>
      <p:grpSpPr>
        <a:xfrm>
          <a:off x="0" y="0"/>
          <a:ext cx="0" cy="0"/>
          <a:chOff x="0" y="0"/>
          <a:chExt cx="0" cy="0"/>
        </a:xfrm>
      </p:grpSpPr>
      <p:sp>
        <p:nvSpPr>
          <p:cNvPr id="4002" name="Google Shape;4002;p3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MNLI </a:t>
            </a:r>
            <a:r>
              <a:rPr lang="en" sz="1400"/>
              <a:t>(</a:t>
            </a:r>
            <a:r>
              <a:rPr lang="en" sz="1400">
                <a:solidFill>
                  <a:schemeClr val="dk1"/>
                </a:solidFill>
                <a:highlight>
                  <a:srgbClr val="FFFFFF"/>
                </a:highlight>
                <a:latin typeface="Dosis"/>
                <a:ea typeface="Dosis"/>
                <a:cs typeface="Dosis"/>
                <a:sym typeface="Dosis"/>
              </a:rPr>
              <a:t>Multi-Genre Natural Language Inference)</a:t>
            </a:r>
            <a:endParaRPr sz="1400"/>
          </a:p>
        </p:txBody>
      </p:sp>
      <p:pic>
        <p:nvPicPr>
          <p:cNvPr id="4003" name="Google Shape;4003;p33"/>
          <p:cNvPicPr preferRelativeResize="0"/>
          <p:nvPr/>
        </p:nvPicPr>
        <p:blipFill>
          <a:blip r:embed="rId3">
            <a:alphaModFix/>
          </a:blip>
          <a:stretch>
            <a:fillRect/>
          </a:stretch>
        </p:blipFill>
        <p:spPr>
          <a:xfrm>
            <a:off x="718300" y="1727250"/>
            <a:ext cx="6577624" cy="3122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3" name="Shape 3853"/>
        <p:cNvGrpSpPr/>
        <p:nvPr/>
      </p:nvGrpSpPr>
      <p:grpSpPr>
        <a:xfrm>
          <a:off x="0" y="0"/>
          <a:ext cx="0" cy="0"/>
          <a:chOff x="0" y="0"/>
          <a:chExt cx="0" cy="0"/>
        </a:xfrm>
      </p:grpSpPr>
      <p:sp>
        <p:nvSpPr>
          <p:cNvPr id="3854" name="Google Shape;3854;p16"/>
          <p:cNvSpPr txBox="1"/>
          <p:nvPr/>
        </p:nvSpPr>
        <p:spPr>
          <a:xfrm>
            <a:off x="567925" y="889400"/>
            <a:ext cx="10287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87A1"/>
                </a:solidFill>
                <a:latin typeface="Dosis Light"/>
                <a:ea typeface="Dosis Light"/>
                <a:cs typeface="Dosis Light"/>
                <a:sym typeface="Dosis Light"/>
              </a:rPr>
              <a:t>“NLP”</a:t>
            </a:r>
            <a:endParaRPr sz="3000">
              <a:solidFill>
                <a:srgbClr val="0B87A1"/>
              </a:solidFill>
              <a:latin typeface="Dosis Light"/>
              <a:ea typeface="Dosis Light"/>
              <a:cs typeface="Dosis Light"/>
              <a:sym typeface="Dosis Light"/>
            </a:endParaRPr>
          </a:p>
        </p:txBody>
      </p:sp>
      <p:sp>
        <p:nvSpPr>
          <p:cNvPr id="3855" name="Google Shape;3855;p16"/>
          <p:cNvSpPr txBox="1"/>
          <p:nvPr/>
        </p:nvSpPr>
        <p:spPr>
          <a:xfrm>
            <a:off x="1223950" y="1545425"/>
            <a:ext cx="52911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87A1"/>
                </a:solidFill>
                <a:latin typeface="Dosis Light"/>
                <a:ea typeface="Dosis Light"/>
                <a:cs typeface="Dosis Light"/>
                <a:sym typeface="Dosis Light"/>
              </a:rPr>
              <a:t>“Natural Language </a:t>
            </a:r>
            <a:r>
              <a:rPr lang="en" sz="3000">
                <a:solidFill>
                  <a:schemeClr val="accent6"/>
                </a:solidFill>
                <a:latin typeface="Dosis Light"/>
                <a:ea typeface="Dosis Light"/>
                <a:cs typeface="Dosis Light"/>
                <a:sym typeface="Dosis Light"/>
              </a:rPr>
              <a:t>Processing</a:t>
            </a:r>
            <a:r>
              <a:rPr lang="en" sz="3000">
                <a:solidFill>
                  <a:srgbClr val="0B87A1"/>
                </a:solidFill>
                <a:latin typeface="Dosis Light"/>
                <a:ea typeface="Dosis Light"/>
                <a:cs typeface="Dosis Light"/>
                <a:sym typeface="Dosis Light"/>
              </a:rPr>
              <a:t>”</a:t>
            </a:r>
            <a:endParaRPr sz="3000">
              <a:solidFill>
                <a:srgbClr val="0B87A1"/>
              </a:solidFill>
              <a:latin typeface="Dosis Light"/>
              <a:ea typeface="Dosis Light"/>
              <a:cs typeface="Dosis Light"/>
              <a:sym typeface="Dosis Light"/>
            </a:endParaRPr>
          </a:p>
        </p:txBody>
      </p:sp>
      <p:sp>
        <p:nvSpPr>
          <p:cNvPr id="3856" name="Google Shape;3856;p16"/>
          <p:cNvSpPr txBox="1"/>
          <p:nvPr/>
        </p:nvSpPr>
        <p:spPr>
          <a:xfrm>
            <a:off x="765550" y="2413500"/>
            <a:ext cx="52911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87A1"/>
                </a:solidFill>
                <a:latin typeface="Dosis Light"/>
                <a:ea typeface="Dosis Light"/>
                <a:cs typeface="Dosis Light"/>
                <a:sym typeface="Dosis Light"/>
              </a:rPr>
              <a:t>“Text </a:t>
            </a:r>
            <a:r>
              <a:rPr lang="en" sz="3000">
                <a:solidFill>
                  <a:schemeClr val="accent6"/>
                </a:solidFill>
                <a:latin typeface="Dosis Light"/>
                <a:ea typeface="Dosis Light"/>
                <a:cs typeface="Dosis Light"/>
                <a:sym typeface="Dosis Light"/>
              </a:rPr>
              <a:t>Mining</a:t>
            </a:r>
            <a:r>
              <a:rPr lang="en" sz="3000">
                <a:solidFill>
                  <a:srgbClr val="0B87A1"/>
                </a:solidFill>
                <a:latin typeface="Dosis Light"/>
                <a:ea typeface="Dosis Light"/>
                <a:cs typeface="Dosis Light"/>
                <a:sym typeface="Dosis Light"/>
              </a:rPr>
              <a:t>”</a:t>
            </a:r>
            <a:endParaRPr sz="3000">
              <a:solidFill>
                <a:srgbClr val="0B87A1"/>
              </a:solidFill>
              <a:latin typeface="Dosis Light"/>
              <a:ea typeface="Dosis Light"/>
              <a:cs typeface="Dosis Light"/>
              <a:sym typeface="Dosis Light"/>
            </a:endParaRPr>
          </a:p>
        </p:txBody>
      </p:sp>
      <p:sp>
        <p:nvSpPr>
          <p:cNvPr id="3857" name="Google Shape;3857;p16"/>
          <p:cNvSpPr txBox="1"/>
          <p:nvPr/>
        </p:nvSpPr>
        <p:spPr>
          <a:xfrm>
            <a:off x="3436125" y="3069550"/>
            <a:ext cx="27969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B87A1"/>
                </a:solidFill>
                <a:latin typeface="Dosis Light"/>
                <a:ea typeface="Dosis Light"/>
                <a:cs typeface="Dosis Light"/>
                <a:sym typeface="Dosis Light"/>
              </a:rPr>
              <a:t>“Entity </a:t>
            </a:r>
            <a:r>
              <a:rPr lang="en" sz="3000">
                <a:solidFill>
                  <a:schemeClr val="accent6"/>
                </a:solidFill>
                <a:latin typeface="Dosis Light"/>
                <a:ea typeface="Dosis Light"/>
                <a:cs typeface="Dosis Light"/>
                <a:sym typeface="Dosis Light"/>
              </a:rPr>
              <a:t>Extraction</a:t>
            </a:r>
            <a:r>
              <a:rPr lang="en" sz="3000">
                <a:solidFill>
                  <a:srgbClr val="0B87A1"/>
                </a:solidFill>
                <a:latin typeface="Dosis Light"/>
                <a:ea typeface="Dosis Light"/>
                <a:cs typeface="Dosis Light"/>
                <a:sym typeface="Dosis Light"/>
              </a:rPr>
              <a:t>”</a:t>
            </a:r>
            <a:endParaRPr sz="3000">
              <a:solidFill>
                <a:srgbClr val="0B87A1"/>
              </a:solidFill>
              <a:latin typeface="Dosis Light"/>
              <a:ea typeface="Dosis Light"/>
              <a:cs typeface="Dosis Light"/>
              <a:sym typeface="Dosi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7" name="Shape 4007"/>
        <p:cNvGrpSpPr/>
        <p:nvPr/>
      </p:nvGrpSpPr>
      <p:grpSpPr>
        <a:xfrm>
          <a:off x="0" y="0"/>
          <a:ext cx="0" cy="0"/>
          <a:chOff x="0" y="0"/>
          <a:chExt cx="0" cy="0"/>
        </a:xfrm>
      </p:grpSpPr>
      <p:sp>
        <p:nvSpPr>
          <p:cNvPr id="4008" name="Google Shape;4008;p3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 QNLI </a:t>
            </a:r>
            <a:r>
              <a:rPr lang="en" sz="1400"/>
              <a:t>(</a:t>
            </a:r>
            <a:r>
              <a:rPr lang="en" sz="1400">
                <a:solidFill>
                  <a:srgbClr val="003B55"/>
                </a:solidFill>
              </a:rPr>
              <a:t>Question Natural Language Inference</a:t>
            </a:r>
            <a:r>
              <a:rPr lang="en" sz="1400"/>
              <a:t>)</a:t>
            </a:r>
            <a:endParaRPr sz="1400"/>
          </a:p>
        </p:txBody>
      </p:sp>
      <p:sp>
        <p:nvSpPr>
          <p:cNvPr id="4009" name="Google Shape;4009;p34"/>
          <p:cNvSpPr txBox="1"/>
          <p:nvPr>
            <p:ph idx="2" type="body"/>
          </p:nvPr>
        </p:nvSpPr>
        <p:spPr>
          <a:xfrm>
            <a:off x="718300" y="1682375"/>
            <a:ext cx="6911100" cy="330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latin typeface="Courier New"/>
                <a:ea typeface="Courier New"/>
                <a:cs typeface="Courier New"/>
                <a:sym typeface="Courier New"/>
              </a:rPr>
              <a:t>How many alumni does Olin Business School have worldwide?	</a:t>
            </a:r>
            <a:r>
              <a:rPr lang="en" sz="1400">
                <a:solidFill>
                  <a:schemeClr val="accent3"/>
                </a:solidFill>
                <a:latin typeface="Courier New"/>
                <a:ea typeface="Courier New"/>
                <a:cs typeface="Courier New"/>
                <a:sym typeface="Courier New"/>
              </a:rPr>
              <a:t>Olin has a network of more than 16,000 alumni worldwide.</a:t>
            </a: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a:p>
            <a:pPr indent="0" lvl="0" marL="0" rtl="0" algn="l">
              <a:spcBef>
                <a:spcPts val="600"/>
              </a:spcBef>
              <a:spcAft>
                <a:spcPts val="0"/>
              </a:spcAft>
              <a:buNone/>
            </a:pPr>
            <a:r>
              <a:rPr lang="en" sz="1400">
                <a:latin typeface="Courier New"/>
                <a:ea typeface="Courier New"/>
                <a:cs typeface="Courier New"/>
                <a:sym typeface="Courier New"/>
              </a:rPr>
              <a:t>Who did the children work beside?	</a:t>
            </a:r>
            <a:endParaRPr sz="1400">
              <a:latin typeface="Courier New"/>
              <a:ea typeface="Courier New"/>
              <a:cs typeface="Courier New"/>
              <a:sym typeface="Courier New"/>
            </a:endParaRPr>
          </a:p>
          <a:p>
            <a:pPr indent="0" lvl="0" marL="0" rtl="0" algn="l">
              <a:spcBef>
                <a:spcPts val="600"/>
              </a:spcBef>
              <a:spcAft>
                <a:spcPts val="0"/>
              </a:spcAft>
              <a:buNone/>
            </a:pPr>
            <a:r>
              <a:rPr lang="en" sz="1400">
                <a:solidFill>
                  <a:schemeClr val="accent6"/>
                </a:solidFill>
                <a:latin typeface="Courier New"/>
                <a:ea typeface="Courier New"/>
                <a:cs typeface="Courier New"/>
                <a:sym typeface="Courier New"/>
              </a:rPr>
              <a:t>In many cases, men worked from home.</a:t>
            </a: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spcBef>
                <a:spcPts val="600"/>
              </a:spcBef>
              <a:spcAft>
                <a:spcPts val="0"/>
              </a:spcAft>
              <a:buNone/>
            </a:pPr>
            <a:r>
              <a:t/>
            </a:r>
            <a:endParaRPr sz="14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3" name="Shape 4013"/>
        <p:cNvGrpSpPr/>
        <p:nvPr/>
      </p:nvGrpSpPr>
      <p:grpSpPr>
        <a:xfrm>
          <a:off x="0" y="0"/>
          <a:ext cx="0" cy="0"/>
          <a:chOff x="0" y="0"/>
          <a:chExt cx="0" cy="0"/>
        </a:xfrm>
      </p:grpSpPr>
      <p:sp>
        <p:nvSpPr>
          <p:cNvPr id="4014" name="Google Shape;4014;p35"/>
          <p:cNvSpPr txBox="1"/>
          <p:nvPr>
            <p:ph type="title"/>
          </p:nvPr>
        </p:nvSpPr>
        <p:spPr>
          <a:xfrm>
            <a:off x="718300" y="53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GLUE Leaderboard - 26.03.2019</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https://gluebenchmark.com/leaderboard</a:t>
            </a:r>
            <a:endParaRPr/>
          </a:p>
        </p:txBody>
      </p:sp>
      <p:pic>
        <p:nvPicPr>
          <p:cNvPr id="4015" name="Google Shape;4015;p35"/>
          <p:cNvPicPr preferRelativeResize="0"/>
          <p:nvPr/>
        </p:nvPicPr>
        <p:blipFill>
          <a:blip r:embed="rId4">
            <a:alphaModFix/>
          </a:blip>
          <a:stretch>
            <a:fillRect/>
          </a:stretch>
        </p:blipFill>
        <p:spPr>
          <a:xfrm>
            <a:off x="419550" y="1134951"/>
            <a:ext cx="7505249" cy="367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9" name="Shape 4019"/>
        <p:cNvGrpSpPr/>
        <p:nvPr/>
      </p:nvGrpSpPr>
      <p:grpSpPr>
        <a:xfrm>
          <a:off x="0" y="0"/>
          <a:ext cx="0" cy="0"/>
          <a:chOff x="0" y="0"/>
          <a:chExt cx="0" cy="0"/>
        </a:xfrm>
      </p:grpSpPr>
      <p:sp>
        <p:nvSpPr>
          <p:cNvPr id="4020" name="Google Shape;4020;p36"/>
          <p:cNvSpPr txBox="1"/>
          <p:nvPr>
            <p:ph type="title"/>
          </p:nvPr>
        </p:nvSpPr>
        <p:spPr>
          <a:xfrm>
            <a:off x="413500" y="205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SQuAD 2.0 </a:t>
            </a:r>
            <a:r>
              <a:rPr lang="en" sz="1800"/>
              <a:t>(Stanford Question Answering Dataset)</a:t>
            </a:r>
            <a:endParaRPr sz="1800"/>
          </a:p>
        </p:txBody>
      </p:sp>
      <p:pic>
        <p:nvPicPr>
          <p:cNvPr id="4021" name="Google Shape;4021;p36"/>
          <p:cNvPicPr preferRelativeResize="0"/>
          <p:nvPr/>
        </p:nvPicPr>
        <p:blipFill rotWithShape="1">
          <a:blip r:embed="rId3">
            <a:alphaModFix/>
          </a:blip>
          <a:srcRect b="5537" l="13063" r="16661" t="23099"/>
          <a:stretch/>
        </p:blipFill>
        <p:spPr>
          <a:xfrm>
            <a:off x="568425" y="1063375"/>
            <a:ext cx="6561547" cy="374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5" name="Shape 4025"/>
        <p:cNvGrpSpPr/>
        <p:nvPr/>
      </p:nvGrpSpPr>
      <p:grpSpPr>
        <a:xfrm>
          <a:off x="0" y="0"/>
          <a:ext cx="0" cy="0"/>
          <a:chOff x="0" y="0"/>
          <a:chExt cx="0" cy="0"/>
        </a:xfrm>
      </p:grpSpPr>
      <p:sp>
        <p:nvSpPr>
          <p:cNvPr id="4026" name="Google Shape;4026;p37"/>
          <p:cNvSpPr txBox="1"/>
          <p:nvPr>
            <p:ph type="title"/>
          </p:nvPr>
        </p:nvSpPr>
        <p:spPr>
          <a:xfrm>
            <a:off x="467100" y="934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SQuAD 2.0 Leaderboard</a:t>
            </a:r>
            <a:endParaRPr/>
          </a:p>
        </p:txBody>
      </p:sp>
      <p:pic>
        <p:nvPicPr>
          <p:cNvPr id="4027" name="Google Shape;4027;p37"/>
          <p:cNvPicPr preferRelativeResize="0"/>
          <p:nvPr/>
        </p:nvPicPr>
        <p:blipFill>
          <a:blip r:embed="rId3">
            <a:alphaModFix/>
          </a:blip>
          <a:stretch>
            <a:fillRect/>
          </a:stretch>
        </p:blipFill>
        <p:spPr>
          <a:xfrm>
            <a:off x="1832800" y="950852"/>
            <a:ext cx="4237526" cy="3967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1" name="Shape 4031"/>
        <p:cNvGrpSpPr/>
        <p:nvPr/>
      </p:nvGrpSpPr>
      <p:grpSpPr>
        <a:xfrm>
          <a:off x="0" y="0"/>
          <a:ext cx="0" cy="0"/>
          <a:chOff x="0" y="0"/>
          <a:chExt cx="0" cy="0"/>
        </a:xfrm>
      </p:grpSpPr>
      <p:sp>
        <p:nvSpPr>
          <p:cNvPr id="4032" name="Google Shape;4032;p38"/>
          <p:cNvSpPr txBox="1"/>
          <p:nvPr>
            <p:ph type="ctrTitle"/>
          </p:nvPr>
        </p:nvSpPr>
        <p:spPr>
          <a:xfrm>
            <a:off x="685800" y="2878750"/>
            <a:ext cx="6885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Vectors/Embeddings</a:t>
            </a:r>
            <a:endParaRPr/>
          </a:p>
        </p:txBody>
      </p:sp>
      <p:sp>
        <p:nvSpPr>
          <p:cNvPr id="4033" name="Google Shape;4033;p38"/>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7" name="Shape 4037"/>
        <p:cNvGrpSpPr/>
        <p:nvPr/>
      </p:nvGrpSpPr>
      <p:grpSpPr>
        <a:xfrm>
          <a:off x="0" y="0"/>
          <a:ext cx="0" cy="0"/>
          <a:chOff x="0" y="0"/>
          <a:chExt cx="0" cy="0"/>
        </a:xfrm>
      </p:grpSpPr>
      <p:sp>
        <p:nvSpPr>
          <p:cNvPr id="4038" name="Google Shape;4038;p3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“Bedeutung” aus Sicht der Pragmatik (Linguistik)</a:t>
            </a:r>
            <a:endParaRPr/>
          </a:p>
        </p:txBody>
      </p:sp>
      <p:sp>
        <p:nvSpPr>
          <p:cNvPr id="4039" name="Google Shape;4039;p39"/>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sz="1400">
                <a:solidFill>
                  <a:schemeClr val="accent2"/>
                </a:solidFill>
                <a:latin typeface="Georgia"/>
                <a:ea typeface="Georgia"/>
                <a:cs typeface="Georgia"/>
                <a:sym typeface="Georgia"/>
              </a:rPr>
              <a:t>“You shall know a word by the company it keeps”</a:t>
            </a:r>
            <a:endParaRPr sz="1400">
              <a:solidFill>
                <a:schemeClr val="accent2"/>
              </a:solidFill>
              <a:latin typeface="Georgia"/>
              <a:ea typeface="Georgia"/>
              <a:cs typeface="Georgia"/>
              <a:sym typeface="Georgia"/>
            </a:endParaRPr>
          </a:p>
          <a:p>
            <a:pPr indent="0" lvl="0" marL="0" rtl="0" algn="l">
              <a:spcBef>
                <a:spcPts val="600"/>
              </a:spcBef>
              <a:spcAft>
                <a:spcPts val="0"/>
              </a:spcAft>
              <a:buClr>
                <a:srgbClr val="000000"/>
              </a:buClr>
              <a:buSzPts val="1100"/>
              <a:buFont typeface="Arial"/>
              <a:buNone/>
            </a:pPr>
            <a:r>
              <a:rPr lang="en" sz="1400">
                <a:solidFill>
                  <a:schemeClr val="accent1"/>
                </a:solidFill>
                <a:highlight>
                  <a:srgbClr val="FFFFFF"/>
                </a:highlight>
                <a:latin typeface="Georgia"/>
                <a:ea typeface="Georgia"/>
                <a:cs typeface="Georgia"/>
                <a:sym typeface="Georgia"/>
              </a:rPr>
              <a:t>“</a:t>
            </a:r>
            <a:r>
              <a:rPr i="1" lang="en" sz="1400">
                <a:solidFill>
                  <a:schemeClr val="accent1"/>
                </a:solidFill>
                <a:highlight>
                  <a:srgbClr val="FFFFFF"/>
                </a:highlight>
                <a:latin typeface="Georgia"/>
                <a:ea typeface="Georgia"/>
                <a:cs typeface="Georgia"/>
                <a:sym typeface="Georgia"/>
              </a:rPr>
              <a:t>The complete meaning of a word is always contextual, and no study of meaning apart from context can be taken seriously.</a:t>
            </a:r>
            <a:r>
              <a:rPr lang="en" sz="1400">
                <a:solidFill>
                  <a:schemeClr val="accent1"/>
                </a:solidFill>
                <a:highlight>
                  <a:srgbClr val="FFFFFF"/>
                </a:highlight>
                <a:latin typeface="Georgia"/>
                <a:ea typeface="Georgia"/>
                <a:cs typeface="Georgia"/>
                <a:sym typeface="Georgia"/>
              </a:rPr>
              <a:t>”</a:t>
            </a:r>
            <a:endParaRPr sz="1400">
              <a:solidFill>
                <a:schemeClr val="accent1"/>
              </a:solidFill>
              <a:latin typeface="Georgia"/>
              <a:ea typeface="Georgia"/>
              <a:cs typeface="Georgia"/>
              <a:sym typeface="Georgia"/>
            </a:endParaRPr>
          </a:p>
          <a:p>
            <a:pPr indent="-342900" lvl="0" marL="1371600" rtl="0" algn="l">
              <a:spcBef>
                <a:spcPts val="600"/>
              </a:spcBef>
              <a:spcAft>
                <a:spcPts val="0"/>
              </a:spcAft>
              <a:buSzPts val="1800"/>
              <a:buChar char="-"/>
            </a:pPr>
            <a:r>
              <a:rPr lang="en"/>
              <a:t>J.R. Firth </a:t>
            </a:r>
            <a:endParaRPr/>
          </a:p>
          <a:p>
            <a:pPr indent="0" lvl="0" marL="0" rtl="0" algn="l">
              <a:spcBef>
                <a:spcPts val="600"/>
              </a:spcBef>
              <a:spcAft>
                <a:spcPts val="0"/>
              </a:spcAft>
              <a:buClr>
                <a:srgbClr val="000000"/>
              </a:buClr>
              <a:buSzPts val="1100"/>
              <a:buFont typeface="Arial"/>
              <a:buNone/>
            </a:pPr>
            <a:r>
              <a:rPr lang="en" sz="1400">
                <a:solidFill>
                  <a:srgbClr val="0B87A1"/>
                </a:solidFill>
                <a:latin typeface="Georgia"/>
                <a:ea typeface="Georgia"/>
                <a:cs typeface="Georgia"/>
                <a:sym typeface="Georgia"/>
              </a:rPr>
              <a:t>“</a:t>
            </a:r>
            <a:r>
              <a:rPr lang="en" sz="1400">
                <a:solidFill>
                  <a:srgbClr val="0B87A1"/>
                </a:solidFill>
                <a:highlight>
                  <a:srgbClr val="FFFFFF"/>
                </a:highlight>
                <a:latin typeface="Georgia"/>
                <a:ea typeface="Georgia"/>
                <a:cs typeface="Georgia"/>
                <a:sym typeface="Georgia"/>
              </a:rPr>
              <a:t>the meaning of a word is its use in the language</a:t>
            </a:r>
            <a:r>
              <a:rPr lang="en" sz="1400">
                <a:solidFill>
                  <a:srgbClr val="0B87A1"/>
                </a:solidFill>
                <a:latin typeface="Georgia"/>
                <a:ea typeface="Georgia"/>
                <a:cs typeface="Georgia"/>
                <a:sym typeface="Georgia"/>
              </a:rPr>
              <a:t>”</a:t>
            </a:r>
            <a:endParaRPr sz="1400">
              <a:solidFill>
                <a:srgbClr val="0B87A1"/>
              </a:solidFill>
              <a:latin typeface="Georgia"/>
              <a:ea typeface="Georgia"/>
              <a:cs typeface="Georgia"/>
              <a:sym typeface="Georgia"/>
            </a:endParaRPr>
          </a:p>
          <a:p>
            <a:pPr indent="-342900" lvl="0" marL="914400" rtl="0" algn="l">
              <a:spcBef>
                <a:spcPts val="600"/>
              </a:spcBef>
              <a:spcAft>
                <a:spcPts val="0"/>
              </a:spcAft>
              <a:buSzPts val="1800"/>
              <a:buChar char="-"/>
            </a:pPr>
            <a:r>
              <a:rPr lang="en"/>
              <a:t>Ludwig Wittgenstein</a:t>
            </a:r>
            <a:endParaRPr/>
          </a:p>
        </p:txBody>
      </p:sp>
      <p:pic>
        <p:nvPicPr>
          <p:cNvPr id="4040" name="Google Shape;4040;p39"/>
          <p:cNvPicPr preferRelativeResize="0"/>
          <p:nvPr/>
        </p:nvPicPr>
        <p:blipFill>
          <a:blip r:embed="rId3">
            <a:alphaModFix/>
          </a:blip>
          <a:stretch>
            <a:fillRect/>
          </a:stretch>
        </p:blipFill>
        <p:spPr>
          <a:xfrm>
            <a:off x="4598902" y="1762650"/>
            <a:ext cx="2356738" cy="308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4" name="Shape 4044"/>
        <p:cNvGrpSpPr/>
        <p:nvPr/>
      </p:nvGrpSpPr>
      <p:grpSpPr>
        <a:xfrm>
          <a:off x="0" y="0"/>
          <a:ext cx="0" cy="0"/>
          <a:chOff x="0" y="0"/>
          <a:chExt cx="0" cy="0"/>
        </a:xfrm>
      </p:grpSpPr>
      <p:sp>
        <p:nvSpPr>
          <p:cNvPr id="4045" name="Google Shape;4045;p4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Bedeutung (Semantik)</a:t>
            </a:r>
            <a:endParaRPr/>
          </a:p>
        </p:txBody>
      </p:sp>
      <p:sp>
        <p:nvSpPr>
          <p:cNvPr id="4046" name="Google Shape;4046;p40"/>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Titillium Web"/>
                <a:ea typeface="Titillium Web"/>
                <a:cs typeface="Titillium Web"/>
                <a:sym typeface="Titillium Web"/>
              </a:rPr>
              <a:t>Symbolisch</a:t>
            </a:r>
            <a:endParaRPr b="1">
              <a:latin typeface="Titillium Web"/>
              <a:ea typeface="Titillium Web"/>
              <a:cs typeface="Titillium Web"/>
              <a:sym typeface="Titillium Web"/>
            </a:endParaRPr>
          </a:p>
          <a:p>
            <a:pPr indent="0" lvl="0" marL="0" rtl="0" algn="l">
              <a:spcBef>
                <a:spcPts val="600"/>
              </a:spcBef>
              <a:spcAft>
                <a:spcPts val="0"/>
              </a:spcAft>
              <a:buNone/>
            </a:pPr>
            <a:r>
              <a:rPr lang="en"/>
              <a:t>Wort = Symbol = Ding</a:t>
            </a:r>
            <a:endParaRPr/>
          </a:p>
          <a:p>
            <a:pPr indent="0" lvl="0" marL="0" rtl="0" algn="l">
              <a:spcBef>
                <a:spcPts val="600"/>
              </a:spcBef>
              <a:spcAft>
                <a:spcPts val="0"/>
              </a:spcAft>
              <a:buNone/>
            </a:pPr>
            <a:r>
              <a:rPr lang="en"/>
              <a:t>“Katze fängt die Maus” </a:t>
            </a:r>
            <a:endParaRPr/>
          </a:p>
          <a:p>
            <a:pPr indent="0" lvl="0" marL="0" rtl="0" algn="l">
              <a:spcBef>
                <a:spcPts val="600"/>
              </a:spcBef>
              <a:spcAft>
                <a:spcPts val="0"/>
              </a:spcAft>
              <a:buClr>
                <a:schemeClr val="dk1"/>
              </a:buClr>
              <a:buSzPts val="1100"/>
              <a:buFont typeface="Arial"/>
              <a:buNone/>
            </a:pPr>
            <a:r>
              <a:rPr lang="en">
                <a:latin typeface="Courier New"/>
                <a:ea typeface="Courier New"/>
                <a:cs typeface="Courier New"/>
                <a:sym typeface="Courier New"/>
              </a:rPr>
              <a:t>W = {k,f,d,m}</a:t>
            </a:r>
            <a:endParaRPr>
              <a:latin typeface="Courier New"/>
              <a:ea typeface="Courier New"/>
              <a:cs typeface="Courier New"/>
              <a:sym typeface="Courier New"/>
            </a:endParaRPr>
          </a:p>
          <a:p>
            <a:pPr indent="0" lvl="0" marL="0" rtl="0" algn="l">
              <a:spcBef>
                <a:spcPts val="600"/>
              </a:spcBef>
              <a:spcAft>
                <a:spcPts val="0"/>
              </a:spcAft>
              <a:buNone/>
            </a:pPr>
            <a:r>
              <a:rPr lang="en">
                <a:latin typeface="Courier New"/>
                <a:ea typeface="Courier New"/>
                <a:cs typeface="Courier New"/>
                <a:sym typeface="Courier New"/>
              </a:rPr>
              <a:t>(k(f(dm))</a:t>
            </a:r>
            <a:endParaRPr>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rPr lang="en"/>
              <a:t> </a:t>
            </a:r>
            <a:endParaRPr/>
          </a:p>
        </p:txBody>
      </p:sp>
      <p:sp>
        <p:nvSpPr>
          <p:cNvPr id="4047" name="Google Shape;4047;p40"/>
          <p:cNvSpPr txBox="1"/>
          <p:nvPr>
            <p:ph idx="2" type="body"/>
          </p:nvPr>
        </p:nvSpPr>
        <p:spPr>
          <a:xfrm>
            <a:off x="3698875" y="1762650"/>
            <a:ext cx="3242400" cy="87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latin typeface="Titillium Web"/>
                <a:ea typeface="Titillium Web"/>
                <a:cs typeface="Titillium Web"/>
                <a:sym typeface="Titillium Web"/>
              </a:rPr>
              <a:t>Verteilt (Distributional)</a:t>
            </a:r>
            <a:endParaRPr b="1" i="1">
              <a:latin typeface="Titillium Web"/>
              <a:ea typeface="Titillium Web"/>
              <a:cs typeface="Titillium Web"/>
              <a:sym typeface="Titillium Web"/>
            </a:endParaRPr>
          </a:p>
          <a:p>
            <a:pPr indent="0" lvl="0" marL="0" rtl="0" algn="l">
              <a:spcBef>
                <a:spcPts val="600"/>
              </a:spcBef>
              <a:spcAft>
                <a:spcPts val="0"/>
              </a:spcAft>
              <a:buNone/>
            </a:pPr>
            <a:r>
              <a:rPr lang="en"/>
              <a:t>Wort = Vektor = Kontext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200"/>
          </a:p>
          <a:p>
            <a:pPr indent="0" lvl="0" marL="0" rtl="0" algn="l">
              <a:spcBef>
                <a:spcPts val="600"/>
              </a:spcBef>
              <a:spcAft>
                <a:spcPts val="0"/>
              </a:spcAft>
              <a:buNone/>
            </a:pPr>
            <a:r>
              <a:t/>
            </a:r>
            <a:endParaRPr/>
          </a:p>
        </p:txBody>
      </p:sp>
      <p:pic>
        <p:nvPicPr>
          <p:cNvPr id="4048" name="Google Shape;4048;p40"/>
          <p:cNvPicPr preferRelativeResize="0"/>
          <p:nvPr/>
        </p:nvPicPr>
        <p:blipFill>
          <a:blip r:embed="rId3">
            <a:alphaModFix/>
          </a:blip>
          <a:stretch>
            <a:fillRect/>
          </a:stretch>
        </p:blipFill>
        <p:spPr>
          <a:xfrm>
            <a:off x="5257750" y="2767013"/>
            <a:ext cx="3000650" cy="1687875"/>
          </a:xfrm>
          <a:prstGeom prst="rect">
            <a:avLst/>
          </a:prstGeom>
          <a:noFill/>
          <a:ln>
            <a:noFill/>
          </a:ln>
        </p:spPr>
      </p:pic>
      <p:sp>
        <p:nvSpPr>
          <p:cNvPr id="4049" name="Google Shape;4049;p40"/>
          <p:cNvSpPr txBox="1"/>
          <p:nvPr/>
        </p:nvSpPr>
        <p:spPr>
          <a:xfrm>
            <a:off x="5464975" y="3012275"/>
            <a:ext cx="439200" cy="10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tillium Web Light"/>
                <a:ea typeface="Titillium Web Light"/>
                <a:cs typeface="Titillium Web Light"/>
                <a:sym typeface="Titillium Web Light"/>
              </a:rPr>
              <a:t>Katze</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rPr lang="en" sz="800">
                <a:latin typeface="Titillium Web Light"/>
                <a:ea typeface="Titillium Web Light"/>
                <a:cs typeface="Titillium Web Light"/>
                <a:sym typeface="Titillium Web Light"/>
              </a:rPr>
              <a:t>Fängt</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rPr lang="en" sz="800">
                <a:latin typeface="Titillium Web Light"/>
                <a:ea typeface="Titillium Web Light"/>
                <a:cs typeface="Titillium Web Light"/>
                <a:sym typeface="Titillium Web Light"/>
              </a:rPr>
              <a:t>Die</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800">
              <a:latin typeface="Titillium Web Light"/>
              <a:ea typeface="Titillium Web Light"/>
              <a:cs typeface="Titillium Web Light"/>
              <a:sym typeface="Titillium Web Light"/>
            </a:endParaRPr>
          </a:p>
          <a:p>
            <a:pPr indent="0" lvl="0" marL="0" rtl="0" algn="l">
              <a:spcBef>
                <a:spcPts val="0"/>
              </a:spcBef>
              <a:spcAft>
                <a:spcPts val="0"/>
              </a:spcAft>
              <a:buNone/>
            </a:pPr>
            <a:r>
              <a:rPr lang="en" sz="800">
                <a:latin typeface="Titillium Web Light"/>
                <a:ea typeface="Titillium Web Light"/>
                <a:cs typeface="Titillium Web Light"/>
                <a:sym typeface="Titillium Web Light"/>
              </a:rPr>
              <a:t>Maus</a:t>
            </a:r>
            <a:endParaRPr sz="800">
              <a:latin typeface="Titillium Web Light"/>
              <a:ea typeface="Titillium Web Light"/>
              <a:cs typeface="Titillium Web Light"/>
              <a:sym typeface="Titillium Web Light"/>
            </a:endParaRPr>
          </a:p>
        </p:txBody>
      </p:sp>
      <p:sp>
        <p:nvSpPr>
          <p:cNvPr id="4050" name="Google Shape;4050;p40"/>
          <p:cNvSpPr txBox="1"/>
          <p:nvPr/>
        </p:nvSpPr>
        <p:spPr>
          <a:xfrm>
            <a:off x="4381500" y="4401550"/>
            <a:ext cx="22158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“One-Hot Encoding”</a:t>
            </a:r>
            <a:endParaRPr>
              <a:latin typeface="Titillium Web Light"/>
              <a:ea typeface="Titillium Web Light"/>
              <a:cs typeface="Titillium Web Light"/>
              <a:sym typeface="Titillium Web Light"/>
            </a:endParaRPr>
          </a:p>
        </p:txBody>
      </p:sp>
      <p:cxnSp>
        <p:nvCxnSpPr>
          <p:cNvPr id="4051" name="Google Shape;4051;p40"/>
          <p:cNvCxnSpPr/>
          <p:nvPr/>
        </p:nvCxnSpPr>
        <p:spPr>
          <a:xfrm flipH="1" rot="10800000">
            <a:off x="5216100" y="4171050"/>
            <a:ext cx="546600" cy="340800"/>
          </a:xfrm>
          <a:prstGeom prst="straightConnector1">
            <a:avLst/>
          </a:prstGeom>
          <a:noFill/>
          <a:ln cap="flat" cmpd="sng" w="9525">
            <a:solidFill>
              <a:schemeClr val="dk2"/>
            </a:solidFill>
            <a:prstDash val="solid"/>
            <a:round/>
            <a:headEnd len="med" w="med" type="none"/>
            <a:tailEnd len="med" w="med" type="triangle"/>
          </a:ln>
        </p:spPr>
      </p:cxnSp>
      <p:sp>
        <p:nvSpPr>
          <p:cNvPr id="4052" name="Google Shape;4052;p40"/>
          <p:cNvSpPr txBox="1"/>
          <p:nvPr/>
        </p:nvSpPr>
        <p:spPr>
          <a:xfrm>
            <a:off x="3595450" y="3215025"/>
            <a:ext cx="2098200" cy="449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3B55"/>
                </a:solidFill>
                <a:latin typeface="Titillium Web Light"/>
                <a:ea typeface="Titillium Web Light"/>
                <a:cs typeface="Titillium Web Light"/>
                <a:sym typeface="Titillium Web Light"/>
              </a:rPr>
              <a:t>“Katze fängt die Maus” = </a:t>
            </a:r>
            <a:endParaRPr>
              <a:latin typeface="Titillium Web Light"/>
              <a:ea typeface="Titillium Web Light"/>
              <a:cs typeface="Titillium Web Light"/>
              <a:sym typeface="Titillium We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6"/>
                                        </p:tgtEl>
                                        <p:attrNameLst>
                                          <p:attrName>style.visibility</p:attrName>
                                        </p:attrNameLst>
                                      </p:cBhvr>
                                      <p:to>
                                        <p:strVal val="visible"/>
                                      </p:to>
                                    </p:set>
                                    <p:animEffect filter="fade" transition="in">
                                      <p:cBhvr>
                                        <p:cTn dur="1000"/>
                                        <p:tgtEl>
                                          <p:spTgt spid="4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7"/>
                                        </p:tgtEl>
                                        <p:attrNameLst>
                                          <p:attrName>style.visibility</p:attrName>
                                        </p:attrNameLst>
                                      </p:cBhvr>
                                      <p:to>
                                        <p:strVal val="visible"/>
                                      </p:to>
                                    </p:set>
                                    <p:animEffect filter="fade" transition="in">
                                      <p:cBhvr>
                                        <p:cTn dur="1000"/>
                                        <p:tgtEl>
                                          <p:spTgt spid="4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8"/>
                                        </p:tgtEl>
                                        <p:attrNameLst>
                                          <p:attrName>style.visibility</p:attrName>
                                        </p:attrNameLst>
                                      </p:cBhvr>
                                      <p:to>
                                        <p:strVal val="visible"/>
                                      </p:to>
                                    </p:set>
                                    <p:animEffect filter="fade" transition="in">
                                      <p:cBhvr>
                                        <p:cTn dur="1000"/>
                                        <p:tgtEl>
                                          <p:spTgt spid="4048"/>
                                        </p:tgtEl>
                                      </p:cBhvr>
                                    </p:animEffect>
                                  </p:childTnLst>
                                </p:cTn>
                              </p:par>
                              <p:par>
                                <p:cTn fill="hold" nodeType="withEffect" presetClass="entr" presetID="10" presetSubtype="0">
                                  <p:stCondLst>
                                    <p:cond delay="0"/>
                                  </p:stCondLst>
                                  <p:childTnLst>
                                    <p:set>
                                      <p:cBhvr>
                                        <p:cTn dur="1" fill="hold">
                                          <p:stCondLst>
                                            <p:cond delay="0"/>
                                          </p:stCondLst>
                                        </p:cTn>
                                        <p:tgtEl>
                                          <p:spTgt spid="4050"/>
                                        </p:tgtEl>
                                        <p:attrNameLst>
                                          <p:attrName>style.visibility</p:attrName>
                                        </p:attrNameLst>
                                      </p:cBhvr>
                                      <p:to>
                                        <p:strVal val="visible"/>
                                      </p:to>
                                    </p:set>
                                    <p:animEffect filter="fade" transition="in">
                                      <p:cBhvr>
                                        <p:cTn dur="1000"/>
                                        <p:tgtEl>
                                          <p:spTgt spid="4050"/>
                                        </p:tgtEl>
                                      </p:cBhvr>
                                    </p:animEffect>
                                  </p:childTnLst>
                                </p:cTn>
                              </p:par>
                              <p:par>
                                <p:cTn fill="hold" nodeType="withEffect" presetClass="entr" presetID="10" presetSubtype="0">
                                  <p:stCondLst>
                                    <p:cond delay="0"/>
                                  </p:stCondLst>
                                  <p:childTnLst>
                                    <p:set>
                                      <p:cBhvr>
                                        <p:cTn dur="1" fill="hold">
                                          <p:stCondLst>
                                            <p:cond delay="0"/>
                                          </p:stCondLst>
                                        </p:cTn>
                                        <p:tgtEl>
                                          <p:spTgt spid="4052"/>
                                        </p:tgtEl>
                                        <p:attrNameLst>
                                          <p:attrName>style.visibility</p:attrName>
                                        </p:attrNameLst>
                                      </p:cBhvr>
                                      <p:to>
                                        <p:strVal val="visible"/>
                                      </p:to>
                                    </p:set>
                                    <p:animEffect filter="fade" transition="in">
                                      <p:cBhvr>
                                        <p:cTn dur="1000"/>
                                        <p:tgtEl>
                                          <p:spTgt spid="4052"/>
                                        </p:tgtEl>
                                      </p:cBhvr>
                                    </p:animEffect>
                                  </p:childTnLst>
                                </p:cTn>
                              </p:par>
                              <p:par>
                                <p:cTn fill="hold" nodeType="withEffect" presetClass="entr" presetID="10" presetSubtype="0">
                                  <p:stCondLst>
                                    <p:cond delay="0"/>
                                  </p:stCondLst>
                                  <p:childTnLst>
                                    <p:set>
                                      <p:cBhvr>
                                        <p:cTn dur="1" fill="hold">
                                          <p:stCondLst>
                                            <p:cond delay="0"/>
                                          </p:stCondLst>
                                        </p:cTn>
                                        <p:tgtEl>
                                          <p:spTgt spid="4051"/>
                                        </p:tgtEl>
                                        <p:attrNameLst>
                                          <p:attrName>style.visibility</p:attrName>
                                        </p:attrNameLst>
                                      </p:cBhvr>
                                      <p:to>
                                        <p:strVal val="visible"/>
                                      </p:to>
                                    </p:set>
                                    <p:animEffect filter="fade" transition="in">
                                      <p:cBhvr>
                                        <p:cTn dur="1000"/>
                                        <p:tgtEl>
                                          <p:spTgt spid="4051"/>
                                        </p:tgtEl>
                                      </p:cBhvr>
                                    </p:animEffect>
                                  </p:childTnLst>
                                </p:cTn>
                              </p:par>
                              <p:par>
                                <p:cTn fill="hold" nodeType="withEffect" presetClass="entr" presetID="10" presetSubtype="0">
                                  <p:stCondLst>
                                    <p:cond delay="0"/>
                                  </p:stCondLst>
                                  <p:childTnLst>
                                    <p:set>
                                      <p:cBhvr>
                                        <p:cTn dur="1" fill="hold">
                                          <p:stCondLst>
                                            <p:cond delay="0"/>
                                          </p:stCondLst>
                                        </p:cTn>
                                        <p:tgtEl>
                                          <p:spTgt spid="4049"/>
                                        </p:tgtEl>
                                        <p:attrNameLst>
                                          <p:attrName>style.visibility</p:attrName>
                                        </p:attrNameLst>
                                      </p:cBhvr>
                                      <p:to>
                                        <p:strVal val="visible"/>
                                      </p:to>
                                    </p:set>
                                    <p:animEffect filter="fade" transition="in">
                                      <p:cBhvr>
                                        <p:cTn dur="1000"/>
                                        <p:tgtEl>
                                          <p:spTgt spid="4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6" name="Shape 4056"/>
        <p:cNvGrpSpPr/>
        <p:nvPr/>
      </p:nvGrpSpPr>
      <p:grpSpPr>
        <a:xfrm>
          <a:off x="0" y="0"/>
          <a:ext cx="0" cy="0"/>
          <a:chOff x="0" y="0"/>
          <a:chExt cx="0" cy="0"/>
        </a:xfrm>
      </p:grpSpPr>
      <p:sp>
        <p:nvSpPr>
          <p:cNvPr id="4057" name="Google Shape;4057;p41"/>
          <p:cNvSpPr txBox="1"/>
          <p:nvPr>
            <p:ph type="title"/>
          </p:nvPr>
        </p:nvSpPr>
        <p:spPr>
          <a:xfrm>
            <a:off x="489700" y="434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r>
              <a:rPr lang="en" sz="1800"/>
              <a:t>(Continuous Bag of Words)</a:t>
            </a:r>
            <a:endParaRPr/>
          </a:p>
        </p:txBody>
      </p:sp>
      <p:sp>
        <p:nvSpPr>
          <p:cNvPr id="4058" name="Google Shape;4058;p41"/>
          <p:cNvSpPr txBox="1"/>
          <p:nvPr>
            <p:ph idx="1" type="body"/>
          </p:nvPr>
        </p:nvSpPr>
        <p:spPr>
          <a:xfrm>
            <a:off x="489700" y="1388650"/>
            <a:ext cx="6761100" cy="298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Wir </a:t>
            </a:r>
            <a:r>
              <a:rPr lang="en" sz="1800">
                <a:solidFill>
                  <a:schemeClr val="accent6"/>
                </a:solidFill>
              </a:rPr>
              <a:t>lernen</a:t>
            </a:r>
            <a:r>
              <a:rPr lang="en" sz="1800">
                <a:solidFill>
                  <a:schemeClr val="dk1"/>
                </a:solidFill>
              </a:rPr>
              <a:t>, für jedes Wort in einem Korpus, einen Vektor/</a:t>
            </a:r>
            <a:r>
              <a:rPr lang="en" sz="1800">
                <a:solidFill>
                  <a:schemeClr val="accent6"/>
                </a:solidFill>
              </a:rPr>
              <a:t>Embedding</a:t>
            </a:r>
            <a:r>
              <a:rPr lang="en" sz="1800">
                <a:solidFill>
                  <a:schemeClr val="dk1"/>
                </a:solidFill>
              </a:rPr>
              <a:t> für dieses Wort</a:t>
            </a:r>
            <a:endParaRPr sz="1800">
              <a:solidFill>
                <a:schemeClr val="dk1"/>
              </a:solidFill>
            </a:endParaRPr>
          </a:p>
          <a:p>
            <a:pPr indent="0" lvl="0" marL="457200" rtl="0" algn="l">
              <a:spcBef>
                <a:spcPts val="600"/>
              </a:spcBef>
              <a:spcAft>
                <a:spcPts val="0"/>
              </a:spcAft>
              <a:buNone/>
            </a:pPr>
            <a:r>
              <a:t/>
            </a:r>
            <a:endParaRPr sz="1800">
              <a:solidFill>
                <a:schemeClr val="dk1"/>
              </a:solidFill>
            </a:endParaRPr>
          </a:p>
          <a:p>
            <a:pPr indent="-342900" lvl="0" marL="457200" rtl="0" algn="l">
              <a:spcBef>
                <a:spcPts val="600"/>
              </a:spcBef>
              <a:spcAft>
                <a:spcPts val="0"/>
              </a:spcAft>
              <a:buClr>
                <a:schemeClr val="dk1"/>
              </a:buClr>
              <a:buSzPts val="1800"/>
              <a:buChar char="-"/>
            </a:pPr>
            <a:r>
              <a:rPr lang="en" sz="1800">
                <a:solidFill>
                  <a:schemeClr val="dk1"/>
                </a:solidFill>
              </a:rPr>
              <a:t>Wir trainieren ein Netzwerk, das in der Lage ist, Wörter anhand ihres Kontextes zu erraten </a:t>
            </a:r>
            <a:endParaRPr i="1" sz="1800">
              <a:solidFill>
                <a:schemeClr val="accent6"/>
              </a:solidFill>
            </a:endParaRPr>
          </a:p>
          <a:p>
            <a:pPr indent="0" lvl="0" marL="457200" rtl="0" algn="l">
              <a:spcBef>
                <a:spcPts val="600"/>
              </a:spcBef>
              <a:spcAft>
                <a:spcPts val="0"/>
              </a:spcAft>
              <a:buNone/>
            </a:pPr>
            <a:r>
              <a:rPr i="1" lang="en" sz="1800">
                <a:solidFill>
                  <a:srgbClr val="0B87A1"/>
                </a:solidFill>
              </a:rPr>
              <a:t>“Die Katze _____ die Maus”  = Kontext</a:t>
            </a:r>
            <a:endParaRPr i="1" sz="1800">
              <a:solidFill>
                <a:srgbClr val="0B87A1"/>
              </a:solidFill>
            </a:endParaRPr>
          </a:p>
          <a:p>
            <a:pPr indent="457200" lvl="0" marL="914400" rtl="0" algn="l">
              <a:spcBef>
                <a:spcPts val="600"/>
              </a:spcBef>
              <a:spcAft>
                <a:spcPts val="0"/>
              </a:spcAft>
              <a:buNone/>
            </a:pPr>
            <a:r>
              <a:rPr i="1" lang="en" sz="1800">
                <a:solidFill>
                  <a:srgbClr val="0B87A1"/>
                </a:solidFill>
              </a:rPr>
              <a:t>fängt			= Target </a:t>
            </a:r>
            <a:endParaRPr i="1" sz="1800">
              <a:solidFill>
                <a:srgbClr val="0B87A1"/>
              </a:solidFill>
            </a:endParaRPr>
          </a:p>
        </p:txBody>
      </p:sp>
      <p:sp>
        <p:nvSpPr>
          <p:cNvPr id="4059" name="Google Shape;4059;p41"/>
          <p:cNvSpPr txBox="1"/>
          <p:nvPr/>
        </p:nvSpPr>
        <p:spPr>
          <a:xfrm>
            <a:off x="0" y="4492975"/>
            <a:ext cx="81114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https://arxiv.org/pdf/1301.3781.pdf</a:t>
            </a:r>
            <a:r>
              <a:rPr lang="en"/>
              <a:t> </a:t>
            </a:r>
            <a:endParaRPr/>
          </a:p>
          <a:p>
            <a:pPr indent="0" lvl="0" marL="0" rtl="0" algn="l">
              <a:spcBef>
                <a:spcPts val="0"/>
              </a:spcBef>
              <a:spcAft>
                <a:spcPts val="0"/>
              </a:spcAft>
              <a:buNone/>
            </a:pPr>
            <a:r>
              <a:rPr lang="en" sz="1100" u="sng">
                <a:solidFill>
                  <a:schemeClr val="hlink"/>
                </a:solidFill>
                <a:hlinkClick r:id="rId4"/>
              </a:rPr>
              <a:t>https://iksinc.online/tag/continuous-bag-of-words-cbow/</a:t>
            </a:r>
            <a:endParaRPr/>
          </a:p>
          <a:p>
            <a:pPr indent="0" lvl="0" marL="0" rtl="0" algn="l">
              <a:spcBef>
                <a:spcPts val="0"/>
              </a:spcBef>
              <a:spcAft>
                <a:spcPts val="0"/>
              </a:spcAft>
              <a:buNone/>
            </a:pPr>
            <a:r>
              <a:rPr lang="en" sz="1100" u="sng">
                <a:solidFill>
                  <a:schemeClr val="hlink"/>
                </a:solidFill>
                <a:hlinkClick r:id="rId5"/>
              </a:rPr>
              <a:t>http://www.1-4-5.net/~dmm/ml/how_does_word2vec_work.pdf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0" st="0"/>
                                            </p:txEl>
                                          </p:spTgt>
                                        </p:tgtEl>
                                        <p:attrNameLst>
                                          <p:attrName>style.visibility</p:attrName>
                                        </p:attrNameLst>
                                      </p:cBhvr>
                                      <p:to>
                                        <p:strVal val="visible"/>
                                      </p:to>
                                    </p:set>
                                    <p:animEffect filter="fade" transition="in">
                                      <p:cBhvr>
                                        <p:cTn dur="1000"/>
                                        <p:tgtEl>
                                          <p:spTgt spid="40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1" st="1"/>
                                            </p:txEl>
                                          </p:spTgt>
                                        </p:tgtEl>
                                        <p:attrNameLst>
                                          <p:attrName>style.visibility</p:attrName>
                                        </p:attrNameLst>
                                      </p:cBhvr>
                                      <p:to>
                                        <p:strVal val="visible"/>
                                      </p:to>
                                    </p:set>
                                    <p:animEffect filter="fade" transition="in">
                                      <p:cBhvr>
                                        <p:cTn dur="1000"/>
                                        <p:tgtEl>
                                          <p:spTgt spid="40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2" st="2"/>
                                            </p:txEl>
                                          </p:spTgt>
                                        </p:tgtEl>
                                        <p:attrNameLst>
                                          <p:attrName>style.visibility</p:attrName>
                                        </p:attrNameLst>
                                      </p:cBhvr>
                                      <p:to>
                                        <p:strVal val="visible"/>
                                      </p:to>
                                    </p:set>
                                    <p:animEffect filter="fade" transition="in">
                                      <p:cBhvr>
                                        <p:cTn dur="1000"/>
                                        <p:tgtEl>
                                          <p:spTgt spid="40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3" st="3"/>
                                            </p:txEl>
                                          </p:spTgt>
                                        </p:tgtEl>
                                        <p:attrNameLst>
                                          <p:attrName>style.visibility</p:attrName>
                                        </p:attrNameLst>
                                      </p:cBhvr>
                                      <p:to>
                                        <p:strVal val="visible"/>
                                      </p:to>
                                    </p:set>
                                    <p:animEffect filter="fade" transition="in">
                                      <p:cBhvr>
                                        <p:cTn dur="1000"/>
                                        <p:tgtEl>
                                          <p:spTgt spid="40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4" st="4"/>
                                            </p:txEl>
                                          </p:spTgt>
                                        </p:tgtEl>
                                        <p:attrNameLst>
                                          <p:attrName>style.visibility</p:attrName>
                                        </p:attrNameLst>
                                      </p:cBhvr>
                                      <p:to>
                                        <p:strVal val="visible"/>
                                      </p:to>
                                    </p:set>
                                    <p:animEffect filter="fade" transition="in">
                                      <p:cBhvr>
                                        <p:cTn dur="1000"/>
                                        <p:tgtEl>
                                          <p:spTgt spid="40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3" name="Shape 4063"/>
        <p:cNvGrpSpPr/>
        <p:nvPr/>
      </p:nvGrpSpPr>
      <p:grpSpPr>
        <a:xfrm>
          <a:off x="0" y="0"/>
          <a:ext cx="0" cy="0"/>
          <a:chOff x="0" y="0"/>
          <a:chExt cx="0" cy="0"/>
        </a:xfrm>
      </p:grpSpPr>
      <p:sp>
        <p:nvSpPr>
          <p:cNvPr id="4064" name="Google Shape;4064;p42"/>
          <p:cNvSpPr txBox="1"/>
          <p:nvPr>
            <p:ph type="title"/>
          </p:nvPr>
        </p:nvSpPr>
        <p:spPr>
          <a:xfrm>
            <a:off x="750800" y="3293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endParaRPr sz="1800"/>
          </a:p>
        </p:txBody>
      </p:sp>
      <p:grpSp>
        <p:nvGrpSpPr>
          <p:cNvPr id="4065" name="Google Shape;4065;p42"/>
          <p:cNvGrpSpPr/>
          <p:nvPr/>
        </p:nvGrpSpPr>
        <p:grpSpPr>
          <a:xfrm>
            <a:off x="6847275" y="1668075"/>
            <a:ext cx="512100" cy="2872500"/>
            <a:chOff x="6999675" y="1668075"/>
            <a:chExt cx="512100" cy="2872500"/>
          </a:xfrm>
        </p:grpSpPr>
        <p:sp>
          <p:nvSpPr>
            <p:cNvPr id="4066" name="Google Shape;4066;p42"/>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068" name="Google Shape;4068;p42"/>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069" name="Google Shape;4069;p42"/>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070" name="Google Shape;4070;p42"/>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071" name="Google Shape;4071;p42"/>
          <p:cNvSpPr txBox="1"/>
          <p:nvPr/>
        </p:nvSpPr>
        <p:spPr>
          <a:xfrm>
            <a:off x="6009450" y="1301200"/>
            <a:ext cx="16827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Target Word: “fängt”</a:t>
            </a:r>
            <a:endParaRPr>
              <a:latin typeface="Titillium Web Light"/>
              <a:ea typeface="Titillium Web Light"/>
              <a:cs typeface="Titillium Web Light"/>
              <a:sym typeface="Titillium Web Light"/>
            </a:endParaRPr>
          </a:p>
        </p:txBody>
      </p:sp>
      <p:grpSp>
        <p:nvGrpSpPr>
          <p:cNvPr id="4072" name="Google Shape;4072;p42"/>
          <p:cNvGrpSpPr/>
          <p:nvPr/>
        </p:nvGrpSpPr>
        <p:grpSpPr>
          <a:xfrm>
            <a:off x="827475" y="1668075"/>
            <a:ext cx="512100" cy="2872500"/>
            <a:chOff x="6999675" y="1668075"/>
            <a:chExt cx="512100" cy="2872500"/>
          </a:xfrm>
        </p:grpSpPr>
        <p:sp>
          <p:nvSpPr>
            <p:cNvPr id="4073" name="Google Shape;4073;p42"/>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075" name="Google Shape;4075;p42"/>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076" name="Google Shape;4076;p42"/>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077" name="Google Shape;4077;p42"/>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078" name="Google Shape;4078;p42"/>
          <p:cNvSpPr txBox="1"/>
          <p:nvPr/>
        </p:nvSpPr>
        <p:spPr>
          <a:xfrm>
            <a:off x="240775" y="1318225"/>
            <a:ext cx="20955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Kontext</a:t>
            </a:r>
            <a:r>
              <a:rPr lang="en">
                <a:latin typeface="Titillium Web Light"/>
                <a:ea typeface="Titillium Web Light"/>
                <a:cs typeface="Titillium Web Light"/>
                <a:sym typeface="Titillium Web Light"/>
              </a:rPr>
              <a:t> Word: “Katze”</a:t>
            </a:r>
            <a:endParaRPr>
              <a:latin typeface="Titillium Web Light"/>
              <a:ea typeface="Titillium Web Light"/>
              <a:cs typeface="Titillium Web Light"/>
              <a:sym typeface="Titillium Web Light"/>
            </a:endParaRPr>
          </a:p>
        </p:txBody>
      </p:sp>
      <p:sp>
        <p:nvSpPr>
          <p:cNvPr id="4079" name="Google Shape;4079;p42"/>
          <p:cNvSpPr/>
          <p:nvPr/>
        </p:nvSpPr>
        <p:spPr>
          <a:xfrm>
            <a:off x="3951675" y="2031325"/>
            <a:ext cx="5121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4026925" y="22426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081" name="Google Shape;4081;p42"/>
          <p:cNvSpPr/>
          <p:nvPr/>
        </p:nvSpPr>
        <p:spPr>
          <a:xfrm>
            <a:off x="4026925" y="29418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a:t>
            </a:r>
            <a:r>
              <a:rPr lang="en" sz="800">
                <a:latin typeface="Courier New"/>
                <a:ea typeface="Courier New"/>
                <a:cs typeface="Courier New"/>
                <a:sym typeface="Courier New"/>
              </a:rPr>
              <a:t>2</a:t>
            </a:r>
            <a:endParaRPr sz="800">
              <a:latin typeface="Courier New"/>
              <a:ea typeface="Courier New"/>
              <a:cs typeface="Courier New"/>
              <a:sym typeface="Courier New"/>
            </a:endParaRPr>
          </a:p>
        </p:txBody>
      </p:sp>
      <p:sp>
        <p:nvSpPr>
          <p:cNvPr id="4082" name="Google Shape;4082;p42"/>
          <p:cNvSpPr/>
          <p:nvPr/>
        </p:nvSpPr>
        <p:spPr>
          <a:xfrm>
            <a:off x="4026925" y="3627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sp>
        <p:nvSpPr>
          <p:cNvPr id="4083" name="Google Shape;4083;p42"/>
          <p:cNvSpPr txBox="1"/>
          <p:nvPr/>
        </p:nvSpPr>
        <p:spPr>
          <a:xfrm>
            <a:off x="1611850" y="4128513"/>
            <a:ext cx="1494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V = 4 (Vocab Size)</a:t>
            </a:r>
            <a:endParaRPr>
              <a:latin typeface="Titillium Web Light"/>
              <a:ea typeface="Titillium Web Light"/>
              <a:cs typeface="Titillium Web Light"/>
              <a:sym typeface="Titillium Web Light"/>
            </a:endParaRPr>
          </a:p>
        </p:txBody>
      </p:sp>
      <p:sp>
        <p:nvSpPr>
          <p:cNvPr id="4084" name="Google Shape;4084;p42"/>
          <p:cNvSpPr txBox="1"/>
          <p:nvPr/>
        </p:nvSpPr>
        <p:spPr>
          <a:xfrm>
            <a:off x="3300775" y="1360925"/>
            <a:ext cx="2223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N</a:t>
            </a:r>
            <a:r>
              <a:rPr lang="en">
                <a:latin typeface="Titillium Web Light"/>
                <a:ea typeface="Titillium Web Light"/>
                <a:cs typeface="Titillium Web Light"/>
                <a:sym typeface="Titillium Web Light"/>
              </a:rPr>
              <a:t> = 3 (Embedding Size)</a:t>
            </a:r>
            <a:endParaRPr>
              <a:latin typeface="Titillium Web Light"/>
              <a:ea typeface="Titillium Web Light"/>
              <a:cs typeface="Titillium Web Light"/>
              <a:sym typeface="Titillium Web Light"/>
            </a:endParaRPr>
          </a:p>
        </p:txBody>
      </p:sp>
      <p:cxnSp>
        <p:nvCxnSpPr>
          <p:cNvPr id="4085" name="Google Shape;4085;p42"/>
          <p:cNvCxnSpPr>
            <a:stCxn id="4075" idx="6"/>
            <a:endCxn id="4086" idx="1"/>
          </p:cNvCxnSpPr>
          <p:nvPr/>
        </p:nvCxnSpPr>
        <p:spPr>
          <a:xfrm>
            <a:off x="1269325" y="2045193"/>
            <a:ext cx="493500" cy="1081800"/>
          </a:xfrm>
          <a:prstGeom prst="straightConnector1">
            <a:avLst/>
          </a:prstGeom>
          <a:noFill/>
          <a:ln cap="flat" cmpd="sng" w="9525">
            <a:solidFill>
              <a:schemeClr val="dk2"/>
            </a:solidFill>
            <a:prstDash val="solid"/>
            <a:round/>
            <a:headEnd len="med" w="med" type="none"/>
            <a:tailEnd len="med" w="med" type="triangle"/>
          </a:ln>
        </p:spPr>
      </p:cxnSp>
      <p:cxnSp>
        <p:nvCxnSpPr>
          <p:cNvPr id="4087" name="Google Shape;4087;p42"/>
          <p:cNvCxnSpPr>
            <a:stCxn id="4086" idx="3"/>
            <a:endCxn id="4081" idx="2"/>
          </p:cNvCxnSpPr>
          <p:nvPr/>
        </p:nvCxnSpPr>
        <p:spPr>
          <a:xfrm flipH="1" rot="10800000">
            <a:off x="3640825" y="3124961"/>
            <a:ext cx="386100" cy="2100"/>
          </a:xfrm>
          <a:prstGeom prst="straightConnector1">
            <a:avLst/>
          </a:prstGeom>
          <a:noFill/>
          <a:ln cap="flat" cmpd="sng" w="9525">
            <a:solidFill>
              <a:schemeClr val="dk2"/>
            </a:solidFill>
            <a:prstDash val="solid"/>
            <a:round/>
            <a:headEnd len="med" w="med" type="none"/>
            <a:tailEnd len="med" w="med" type="triangle"/>
          </a:ln>
        </p:spPr>
      </p:cxnSp>
      <p:cxnSp>
        <p:nvCxnSpPr>
          <p:cNvPr id="4088" name="Google Shape;4088;p42"/>
          <p:cNvCxnSpPr>
            <a:stCxn id="4074" idx="6"/>
            <a:endCxn id="4086" idx="1"/>
          </p:cNvCxnSpPr>
          <p:nvPr/>
        </p:nvCxnSpPr>
        <p:spPr>
          <a:xfrm>
            <a:off x="1269325" y="2730600"/>
            <a:ext cx="493500" cy="396300"/>
          </a:xfrm>
          <a:prstGeom prst="straightConnector1">
            <a:avLst/>
          </a:prstGeom>
          <a:noFill/>
          <a:ln cap="flat" cmpd="sng" w="9525">
            <a:solidFill>
              <a:schemeClr val="dk2"/>
            </a:solidFill>
            <a:prstDash val="solid"/>
            <a:round/>
            <a:headEnd len="med" w="med" type="none"/>
            <a:tailEnd len="med" w="med" type="triangle"/>
          </a:ln>
        </p:spPr>
      </p:cxnSp>
      <p:cxnSp>
        <p:nvCxnSpPr>
          <p:cNvPr id="4089" name="Google Shape;4089;p42"/>
          <p:cNvCxnSpPr>
            <a:stCxn id="4076" idx="6"/>
            <a:endCxn id="4086" idx="1"/>
          </p:cNvCxnSpPr>
          <p:nvPr/>
        </p:nvCxnSpPr>
        <p:spPr>
          <a:xfrm flipH="1" rot="10800000">
            <a:off x="1269325" y="3127061"/>
            <a:ext cx="493500" cy="302700"/>
          </a:xfrm>
          <a:prstGeom prst="straightConnector1">
            <a:avLst/>
          </a:prstGeom>
          <a:noFill/>
          <a:ln cap="flat" cmpd="sng" w="9525">
            <a:solidFill>
              <a:schemeClr val="dk2"/>
            </a:solidFill>
            <a:prstDash val="solid"/>
            <a:round/>
            <a:headEnd len="med" w="med" type="none"/>
            <a:tailEnd len="med" w="med" type="triangle"/>
          </a:ln>
        </p:spPr>
      </p:cxnSp>
      <p:cxnSp>
        <p:nvCxnSpPr>
          <p:cNvPr id="4090" name="Google Shape;4090;p42"/>
          <p:cNvCxnSpPr>
            <a:stCxn id="4086" idx="3"/>
            <a:endCxn id="4080" idx="2"/>
          </p:cNvCxnSpPr>
          <p:nvPr/>
        </p:nvCxnSpPr>
        <p:spPr>
          <a:xfrm flipH="1" rot="10800000">
            <a:off x="3640825" y="2425800"/>
            <a:ext cx="386100" cy="701100"/>
          </a:xfrm>
          <a:prstGeom prst="straightConnector1">
            <a:avLst/>
          </a:prstGeom>
          <a:noFill/>
          <a:ln cap="flat" cmpd="sng" w="9525">
            <a:solidFill>
              <a:schemeClr val="dk2"/>
            </a:solidFill>
            <a:prstDash val="solid"/>
            <a:round/>
            <a:headEnd len="med" w="med" type="none"/>
            <a:tailEnd len="med" w="med" type="triangle"/>
          </a:ln>
        </p:spPr>
      </p:cxnSp>
      <p:cxnSp>
        <p:nvCxnSpPr>
          <p:cNvPr id="4091" name="Google Shape;4091;p42"/>
          <p:cNvCxnSpPr>
            <a:stCxn id="4077" idx="6"/>
            <a:endCxn id="4086" idx="1"/>
          </p:cNvCxnSpPr>
          <p:nvPr/>
        </p:nvCxnSpPr>
        <p:spPr>
          <a:xfrm flipH="1" rot="10800000">
            <a:off x="1269325" y="3127129"/>
            <a:ext cx="493500" cy="1001400"/>
          </a:xfrm>
          <a:prstGeom prst="straightConnector1">
            <a:avLst/>
          </a:prstGeom>
          <a:noFill/>
          <a:ln cap="flat" cmpd="sng" w="9525">
            <a:solidFill>
              <a:schemeClr val="dk2"/>
            </a:solidFill>
            <a:prstDash val="solid"/>
            <a:round/>
            <a:headEnd len="med" w="med" type="none"/>
            <a:tailEnd len="med" w="med" type="triangle"/>
          </a:ln>
        </p:spPr>
      </p:cxnSp>
      <p:cxnSp>
        <p:nvCxnSpPr>
          <p:cNvPr id="4092" name="Google Shape;4092;p42"/>
          <p:cNvCxnSpPr>
            <a:stCxn id="4086" idx="3"/>
            <a:endCxn id="4082" idx="2"/>
          </p:cNvCxnSpPr>
          <p:nvPr/>
        </p:nvCxnSpPr>
        <p:spPr>
          <a:xfrm>
            <a:off x="3640825" y="3127061"/>
            <a:ext cx="386100" cy="683700"/>
          </a:xfrm>
          <a:prstGeom prst="straightConnector1">
            <a:avLst/>
          </a:prstGeom>
          <a:noFill/>
          <a:ln cap="flat" cmpd="sng" w="9525">
            <a:solidFill>
              <a:schemeClr val="dk2"/>
            </a:solidFill>
            <a:prstDash val="solid"/>
            <a:round/>
            <a:headEnd len="med" w="med" type="none"/>
            <a:tailEnd len="med" w="med" type="triangle"/>
          </a:ln>
        </p:spPr>
      </p:cxnSp>
      <p:cxnSp>
        <p:nvCxnSpPr>
          <p:cNvPr id="4093" name="Google Shape;4093;p42"/>
          <p:cNvCxnSpPr>
            <a:stCxn id="4080" idx="6"/>
            <a:endCxn id="4094" idx="1"/>
          </p:cNvCxnSpPr>
          <p:nvPr/>
        </p:nvCxnSpPr>
        <p:spPr>
          <a:xfrm>
            <a:off x="4393525" y="2425800"/>
            <a:ext cx="310500" cy="675900"/>
          </a:xfrm>
          <a:prstGeom prst="straightConnector1">
            <a:avLst/>
          </a:prstGeom>
          <a:noFill/>
          <a:ln cap="flat" cmpd="sng" w="9525">
            <a:solidFill>
              <a:schemeClr val="dk2"/>
            </a:solidFill>
            <a:prstDash val="solid"/>
            <a:round/>
            <a:headEnd len="med" w="med" type="none"/>
            <a:tailEnd len="med" w="med" type="triangle"/>
          </a:ln>
        </p:spPr>
      </p:cxnSp>
      <p:cxnSp>
        <p:nvCxnSpPr>
          <p:cNvPr id="4095" name="Google Shape;4095;p42"/>
          <p:cNvCxnSpPr>
            <a:stCxn id="4081" idx="6"/>
            <a:endCxn id="4094" idx="1"/>
          </p:cNvCxnSpPr>
          <p:nvPr/>
        </p:nvCxnSpPr>
        <p:spPr>
          <a:xfrm flipH="1" rot="10800000">
            <a:off x="4393525" y="3101861"/>
            <a:ext cx="310500" cy="23100"/>
          </a:xfrm>
          <a:prstGeom prst="straightConnector1">
            <a:avLst/>
          </a:prstGeom>
          <a:noFill/>
          <a:ln cap="flat" cmpd="sng" w="9525">
            <a:solidFill>
              <a:schemeClr val="dk2"/>
            </a:solidFill>
            <a:prstDash val="solid"/>
            <a:round/>
            <a:headEnd len="med" w="med" type="none"/>
            <a:tailEnd len="med" w="med" type="triangle"/>
          </a:ln>
        </p:spPr>
      </p:cxnSp>
      <p:cxnSp>
        <p:nvCxnSpPr>
          <p:cNvPr id="4096" name="Google Shape;4096;p42"/>
          <p:cNvCxnSpPr>
            <a:stCxn id="4082" idx="6"/>
            <a:endCxn id="4094" idx="1"/>
          </p:cNvCxnSpPr>
          <p:nvPr/>
        </p:nvCxnSpPr>
        <p:spPr>
          <a:xfrm flipH="1" rot="10800000">
            <a:off x="4393525" y="3101861"/>
            <a:ext cx="310500" cy="708900"/>
          </a:xfrm>
          <a:prstGeom prst="straightConnector1">
            <a:avLst/>
          </a:prstGeom>
          <a:noFill/>
          <a:ln cap="flat" cmpd="sng" w="9525">
            <a:solidFill>
              <a:schemeClr val="dk2"/>
            </a:solidFill>
            <a:prstDash val="solid"/>
            <a:round/>
            <a:headEnd len="med" w="med" type="none"/>
            <a:tailEnd len="med" w="med" type="triangle"/>
          </a:ln>
        </p:spPr>
      </p:cxnSp>
      <p:cxnSp>
        <p:nvCxnSpPr>
          <p:cNvPr id="4097" name="Google Shape;4097;p42"/>
          <p:cNvCxnSpPr>
            <a:stCxn id="4094" idx="3"/>
            <a:endCxn id="4068" idx="2"/>
          </p:cNvCxnSpPr>
          <p:nvPr/>
        </p:nvCxnSpPr>
        <p:spPr>
          <a:xfrm flipH="1" rot="10800000">
            <a:off x="6521425" y="2730993"/>
            <a:ext cx="401100" cy="370800"/>
          </a:xfrm>
          <a:prstGeom prst="straightConnector1">
            <a:avLst/>
          </a:prstGeom>
          <a:noFill/>
          <a:ln cap="flat" cmpd="sng" w="9525">
            <a:solidFill>
              <a:schemeClr val="dk2"/>
            </a:solidFill>
            <a:prstDash val="solid"/>
            <a:round/>
            <a:headEnd len="med" w="med" type="none"/>
            <a:tailEnd len="med" w="med" type="triangle"/>
          </a:ln>
        </p:spPr>
      </p:cxnSp>
      <p:cxnSp>
        <p:nvCxnSpPr>
          <p:cNvPr id="4098" name="Google Shape;4098;p42"/>
          <p:cNvCxnSpPr>
            <a:stCxn id="4094" idx="3"/>
            <a:endCxn id="4067" idx="2"/>
          </p:cNvCxnSpPr>
          <p:nvPr/>
        </p:nvCxnSpPr>
        <p:spPr>
          <a:xfrm flipH="1" rot="10800000">
            <a:off x="6521425" y="2032225"/>
            <a:ext cx="401100" cy="1069500"/>
          </a:xfrm>
          <a:prstGeom prst="straightConnector1">
            <a:avLst/>
          </a:prstGeom>
          <a:noFill/>
          <a:ln cap="flat" cmpd="sng" w="9525">
            <a:solidFill>
              <a:schemeClr val="dk2"/>
            </a:solidFill>
            <a:prstDash val="solid"/>
            <a:round/>
            <a:headEnd len="med" w="med" type="none"/>
            <a:tailEnd len="med" w="med" type="triangle"/>
          </a:ln>
        </p:spPr>
      </p:cxnSp>
      <p:cxnSp>
        <p:nvCxnSpPr>
          <p:cNvPr id="4099" name="Google Shape;4099;p42"/>
          <p:cNvCxnSpPr/>
          <p:nvPr/>
        </p:nvCxnSpPr>
        <p:spPr>
          <a:xfrm>
            <a:off x="6521294" y="3101799"/>
            <a:ext cx="477600" cy="861300"/>
          </a:xfrm>
          <a:prstGeom prst="straightConnector1">
            <a:avLst/>
          </a:prstGeom>
          <a:noFill/>
          <a:ln cap="flat" cmpd="sng" w="9525">
            <a:solidFill>
              <a:schemeClr val="dk2"/>
            </a:solidFill>
            <a:prstDash val="solid"/>
            <a:round/>
            <a:headEnd len="med" w="med" type="none"/>
            <a:tailEnd len="med" w="med" type="triangle"/>
          </a:ln>
        </p:spPr>
      </p:cxnSp>
      <p:cxnSp>
        <p:nvCxnSpPr>
          <p:cNvPr id="4100" name="Google Shape;4100;p42"/>
          <p:cNvCxnSpPr>
            <a:stCxn id="4094" idx="3"/>
            <a:endCxn id="4069" idx="2"/>
          </p:cNvCxnSpPr>
          <p:nvPr/>
        </p:nvCxnSpPr>
        <p:spPr>
          <a:xfrm>
            <a:off x="6521425" y="3101861"/>
            <a:ext cx="401100" cy="327900"/>
          </a:xfrm>
          <a:prstGeom prst="straightConnector1">
            <a:avLst/>
          </a:prstGeom>
          <a:noFill/>
          <a:ln cap="flat" cmpd="sng" w="9525">
            <a:solidFill>
              <a:schemeClr val="dk2"/>
            </a:solidFill>
            <a:prstDash val="solid"/>
            <a:round/>
            <a:headEnd len="med" w="med" type="none"/>
            <a:tailEnd len="med" w="med" type="triangle"/>
          </a:ln>
        </p:spPr>
      </p:cxnSp>
      <p:sp>
        <p:nvSpPr>
          <p:cNvPr id="4101" name="Google Shape;4101;p42"/>
          <p:cNvSpPr txBox="1"/>
          <p:nvPr/>
        </p:nvSpPr>
        <p:spPr>
          <a:xfrm>
            <a:off x="426375" y="19430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Wo</a:t>
            </a:r>
            <a:endParaRPr sz="1000">
              <a:latin typeface="Courier New"/>
              <a:ea typeface="Courier New"/>
              <a:cs typeface="Courier New"/>
              <a:sym typeface="Courier New"/>
            </a:endParaRPr>
          </a:p>
        </p:txBody>
      </p:sp>
      <p:sp>
        <p:nvSpPr>
          <p:cNvPr id="4102" name="Google Shape;4102;p42"/>
          <p:cNvSpPr txBox="1"/>
          <p:nvPr/>
        </p:nvSpPr>
        <p:spPr>
          <a:xfrm>
            <a:off x="426375" y="40004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Wv</a:t>
            </a:r>
            <a:endParaRPr sz="1000">
              <a:latin typeface="Courier New"/>
              <a:ea typeface="Courier New"/>
              <a:cs typeface="Courier New"/>
              <a:sym typeface="Courier New"/>
            </a:endParaRPr>
          </a:p>
        </p:txBody>
      </p:sp>
      <p:sp>
        <p:nvSpPr>
          <p:cNvPr id="4103" name="Google Shape;4103;p42"/>
          <p:cNvSpPr txBox="1"/>
          <p:nvPr/>
        </p:nvSpPr>
        <p:spPr>
          <a:xfrm>
            <a:off x="350175" y="2933650"/>
            <a:ext cx="512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cxnSp>
        <p:nvCxnSpPr>
          <p:cNvPr id="4104" name="Google Shape;4104;p42"/>
          <p:cNvCxnSpPr/>
          <p:nvPr/>
        </p:nvCxnSpPr>
        <p:spPr>
          <a:xfrm>
            <a:off x="1724525" y="3122450"/>
            <a:ext cx="1875000" cy="0"/>
          </a:xfrm>
          <a:prstGeom prst="straightConnector1">
            <a:avLst/>
          </a:prstGeom>
          <a:noFill/>
          <a:ln cap="flat" cmpd="sng" w="9525">
            <a:solidFill>
              <a:schemeClr val="dk2"/>
            </a:solidFill>
            <a:prstDash val="solid"/>
            <a:round/>
            <a:headEnd len="med" w="med" type="none"/>
            <a:tailEnd len="med" w="med" type="triangle"/>
          </a:ln>
        </p:spPr>
      </p:cxnSp>
      <p:cxnSp>
        <p:nvCxnSpPr>
          <p:cNvPr id="4105" name="Google Shape;4105;p42"/>
          <p:cNvCxnSpPr/>
          <p:nvPr/>
        </p:nvCxnSpPr>
        <p:spPr>
          <a:xfrm>
            <a:off x="4702350" y="3092375"/>
            <a:ext cx="2155800" cy="0"/>
          </a:xfrm>
          <a:prstGeom prst="straightConnector1">
            <a:avLst/>
          </a:prstGeom>
          <a:noFill/>
          <a:ln cap="flat" cmpd="sng" w="9525">
            <a:solidFill>
              <a:schemeClr val="dk2"/>
            </a:solidFill>
            <a:prstDash val="solid"/>
            <a:round/>
            <a:headEnd len="med" w="med" type="none"/>
            <a:tailEnd len="med" w="med" type="triangle"/>
          </a:ln>
        </p:spPr>
      </p:cxnSp>
      <p:sp>
        <p:nvSpPr>
          <p:cNvPr id="4106" name="Google Shape;4106;p42"/>
          <p:cNvSpPr txBox="1"/>
          <p:nvPr/>
        </p:nvSpPr>
        <p:spPr>
          <a:xfrm>
            <a:off x="561475" y="1110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Input Layer</a:t>
            </a:r>
            <a:endParaRPr>
              <a:latin typeface="Titillium Web Light"/>
              <a:ea typeface="Titillium Web Light"/>
              <a:cs typeface="Titillium Web Light"/>
              <a:sym typeface="Titillium Web Light"/>
            </a:endParaRPr>
          </a:p>
        </p:txBody>
      </p:sp>
      <p:sp>
        <p:nvSpPr>
          <p:cNvPr id="4107" name="Google Shape;4107;p42"/>
          <p:cNvSpPr txBox="1"/>
          <p:nvPr/>
        </p:nvSpPr>
        <p:spPr>
          <a:xfrm>
            <a:off x="3609475" y="1110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Hidden </a:t>
            </a:r>
            <a:r>
              <a:rPr lang="en">
                <a:latin typeface="Titillium Web Light"/>
                <a:ea typeface="Titillium Web Light"/>
                <a:cs typeface="Titillium Web Light"/>
                <a:sym typeface="Titillium Web Light"/>
              </a:rPr>
              <a:t>Layer</a:t>
            </a:r>
            <a:endParaRPr>
              <a:latin typeface="Titillium Web Light"/>
              <a:ea typeface="Titillium Web Light"/>
              <a:cs typeface="Titillium Web Light"/>
              <a:sym typeface="Titillium Web Light"/>
            </a:endParaRPr>
          </a:p>
        </p:txBody>
      </p:sp>
      <p:sp>
        <p:nvSpPr>
          <p:cNvPr id="4108" name="Google Shape;4108;p42"/>
          <p:cNvSpPr txBox="1"/>
          <p:nvPr/>
        </p:nvSpPr>
        <p:spPr>
          <a:xfrm>
            <a:off x="6200275" y="10343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Output </a:t>
            </a:r>
            <a:r>
              <a:rPr lang="en">
                <a:latin typeface="Titillium Web Light"/>
                <a:ea typeface="Titillium Web Light"/>
                <a:cs typeface="Titillium Web Light"/>
                <a:sym typeface="Titillium Web Light"/>
              </a:rPr>
              <a:t>Layer</a:t>
            </a:r>
            <a:endParaRPr>
              <a:latin typeface="Titillium Web Light"/>
              <a:ea typeface="Titillium Web Light"/>
              <a:cs typeface="Titillium Web Light"/>
              <a:sym typeface="Titillium Web Light"/>
            </a:endParaRPr>
          </a:p>
        </p:txBody>
      </p:sp>
      <p:sp>
        <p:nvSpPr>
          <p:cNvPr id="4109" name="Google Shape;4109;p42"/>
          <p:cNvSpPr txBox="1"/>
          <p:nvPr/>
        </p:nvSpPr>
        <p:spPr>
          <a:xfrm>
            <a:off x="2725850" y="4615413"/>
            <a:ext cx="22158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“One-Hot Encoding”</a:t>
            </a:r>
            <a:endParaRPr>
              <a:latin typeface="Titillium Web Light"/>
              <a:ea typeface="Titillium Web Light"/>
              <a:cs typeface="Titillium Web Light"/>
              <a:sym typeface="Titillium Web Light"/>
            </a:endParaRPr>
          </a:p>
        </p:txBody>
      </p:sp>
      <p:cxnSp>
        <p:nvCxnSpPr>
          <p:cNvPr id="4110" name="Google Shape;4110;p42"/>
          <p:cNvCxnSpPr>
            <a:stCxn id="4109" idx="1"/>
            <a:endCxn id="4073" idx="2"/>
          </p:cNvCxnSpPr>
          <p:nvPr/>
        </p:nvCxnSpPr>
        <p:spPr>
          <a:xfrm rot="10800000">
            <a:off x="1083650" y="4540563"/>
            <a:ext cx="1642200" cy="260400"/>
          </a:xfrm>
          <a:prstGeom prst="straightConnector1">
            <a:avLst/>
          </a:prstGeom>
          <a:noFill/>
          <a:ln cap="flat" cmpd="sng" w="9525">
            <a:solidFill>
              <a:schemeClr val="dk2"/>
            </a:solidFill>
            <a:prstDash val="solid"/>
            <a:round/>
            <a:headEnd len="med" w="med" type="none"/>
            <a:tailEnd len="med" w="med" type="triangle"/>
          </a:ln>
        </p:spPr>
      </p:cxnSp>
      <p:cxnSp>
        <p:nvCxnSpPr>
          <p:cNvPr id="4111" name="Google Shape;4111;p42"/>
          <p:cNvCxnSpPr>
            <a:stCxn id="4109" idx="3"/>
            <a:endCxn id="4066" idx="2"/>
          </p:cNvCxnSpPr>
          <p:nvPr/>
        </p:nvCxnSpPr>
        <p:spPr>
          <a:xfrm flipH="1" rot="10800000">
            <a:off x="4941650" y="4540563"/>
            <a:ext cx="2161800" cy="26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5" name="Shape 4115"/>
        <p:cNvGrpSpPr/>
        <p:nvPr/>
      </p:nvGrpSpPr>
      <p:grpSpPr>
        <a:xfrm>
          <a:off x="0" y="0"/>
          <a:ext cx="0" cy="0"/>
          <a:chOff x="0" y="0"/>
          <a:chExt cx="0" cy="0"/>
        </a:xfrm>
      </p:grpSpPr>
      <p:sp>
        <p:nvSpPr>
          <p:cNvPr id="4116" name="Google Shape;4116;p43"/>
          <p:cNvSpPr txBox="1"/>
          <p:nvPr>
            <p:ph type="title"/>
          </p:nvPr>
        </p:nvSpPr>
        <p:spPr>
          <a:xfrm>
            <a:off x="750800" y="301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endParaRPr sz="1800"/>
          </a:p>
        </p:txBody>
      </p:sp>
      <p:grpSp>
        <p:nvGrpSpPr>
          <p:cNvPr id="4117" name="Google Shape;4117;p43"/>
          <p:cNvGrpSpPr/>
          <p:nvPr/>
        </p:nvGrpSpPr>
        <p:grpSpPr>
          <a:xfrm>
            <a:off x="7228275" y="1668075"/>
            <a:ext cx="512100" cy="2872500"/>
            <a:chOff x="6999675" y="1668075"/>
            <a:chExt cx="512100" cy="2872500"/>
          </a:xfrm>
        </p:grpSpPr>
        <p:sp>
          <p:nvSpPr>
            <p:cNvPr id="4118" name="Google Shape;4118;p43"/>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3"/>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20" name="Google Shape;4120;p43"/>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121" name="Google Shape;4121;p43"/>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22" name="Google Shape;4122;p43"/>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grpSp>
        <p:nvGrpSpPr>
          <p:cNvPr id="4123" name="Google Shape;4123;p43"/>
          <p:cNvGrpSpPr/>
          <p:nvPr/>
        </p:nvGrpSpPr>
        <p:grpSpPr>
          <a:xfrm>
            <a:off x="827475" y="1668075"/>
            <a:ext cx="512100" cy="2872500"/>
            <a:chOff x="6999675" y="1668075"/>
            <a:chExt cx="512100" cy="2872500"/>
          </a:xfrm>
        </p:grpSpPr>
        <p:sp>
          <p:nvSpPr>
            <p:cNvPr id="4124" name="Google Shape;4124;p43"/>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3"/>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26" name="Google Shape;4126;p43"/>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127" name="Google Shape;4127;p43"/>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28" name="Google Shape;4128;p43"/>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129" name="Google Shape;4129;p43"/>
          <p:cNvSpPr/>
          <p:nvPr/>
        </p:nvSpPr>
        <p:spPr>
          <a:xfrm>
            <a:off x="3951675" y="2031325"/>
            <a:ext cx="5121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3"/>
          <p:cNvSpPr/>
          <p:nvPr/>
        </p:nvSpPr>
        <p:spPr>
          <a:xfrm>
            <a:off x="4026925" y="22426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131" name="Google Shape;4131;p43"/>
          <p:cNvSpPr/>
          <p:nvPr/>
        </p:nvSpPr>
        <p:spPr>
          <a:xfrm>
            <a:off x="4026925" y="29418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H2</a:t>
            </a:r>
            <a:endParaRPr sz="800">
              <a:latin typeface="Courier New"/>
              <a:ea typeface="Courier New"/>
              <a:cs typeface="Courier New"/>
              <a:sym typeface="Courier New"/>
            </a:endParaRPr>
          </a:p>
        </p:txBody>
      </p:sp>
      <p:sp>
        <p:nvSpPr>
          <p:cNvPr id="4132" name="Google Shape;4132;p43"/>
          <p:cNvSpPr/>
          <p:nvPr/>
        </p:nvSpPr>
        <p:spPr>
          <a:xfrm>
            <a:off x="4026925" y="3627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grpSp>
        <p:nvGrpSpPr>
          <p:cNvPr id="4133" name="Google Shape;4133;p43"/>
          <p:cNvGrpSpPr/>
          <p:nvPr/>
        </p:nvGrpSpPr>
        <p:grpSpPr>
          <a:xfrm>
            <a:off x="1743400" y="2796100"/>
            <a:ext cx="1897300" cy="661800"/>
            <a:chOff x="1757375" y="2771275"/>
            <a:chExt cx="1897300" cy="661800"/>
          </a:xfrm>
        </p:grpSpPr>
        <p:pic>
          <p:nvPicPr>
            <p:cNvPr id="4134" name="Google Shape;4134;p43"/>
            <p:cNvPicPr preferRelativeResize="0"/>
            <p:nvPr/>
          </p:nvPicPr>
          <p:blipFill rotWithShape="1">
            <a:blip r:embed="rId3">
              <a:alphaModFix/>
            </a:blip>
            <a:srcRect b="50000" l="0" r="0" t="0"/>
            <a:stretch/>
          </p:blipFill>
          <p:spPr>
            <a:xfrm>
              <a:off x="1757375" y="2928063"/>
              <a:ext cx="1877941" cy="405687"/>
            </a:xfrm>
            <a:prstGeom prst="rect">
              <a:avLst/>
            </a:prstGeom>
            <a:noFill/>
            <a:ln>
              <a:noFill/>
            </a:ln>
          </p:spPr>
        </p:pic>
        <p:sp>
          <p:nvSpPr>
            <p:cNvPr id="4135" name="Google Shape;4135;p43"/>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36" name="Google Shape;4136;p43"/>
          <p:cNvCxnSpPr>
            <a:stCxn id="4126" idx="6"/>
            <a:endCxn id="4135" idx="1"/>
          </p:cNvCxnSpPr>
          <p:nvPr/>
        </p:nvCxnSpPr>
        <p:spPr>
          <a:xfrm>
            <a:off x="1269325" y="2045193"/>
            <a:ext cx="493500" cy="1081800"/>
          </a:xfrm>
          <a:prstGeom prst="straightConnector1">
            <a:avLst/>
          </a:prstGeom>
          <a:noFill/>
          <a:ln cap="flat" cmpd="sng" w="9525">
            <a:solidFill>
              <a:schemeClr val="dk2"/>
            </a:solidFill>
            <a:prstDash val="solid"/>
            <a:round/>
            <a:headEnd len="med" w="med" type="none"/>
            <a:tailEnd len="med" w="med" type="triangle"/>
          </a:ln>
        </p:spPr>
      </p:cxnSp>
      <p:cxnSp>
        <p:nvCxnSpPr>
          <p:cNvPr id="4137" name="Google Shape;4137;p43"/>
          <p:cNvCxnSpPr>
            <a:stCxn id="4135" idx="3"/>
            <a:endCxn id="4131" idx="2"/>
          </p:cNvCxnSpPr>
          <p:nvPr/>
        </p:nvCxnSpPr>
        <p:spPr>
          <a:xfrm flipH="1" rot="10800000">
            <a:off x="3640700" y="3124900"/>
            <a:ext cx="386100" cy="2100"/>
          </a:xfrm>
          <a:prstGeom prst="straightConnector1">
            <a:avLst/>
          </a:prstGeom>
          <a:noFill/>
          <a:ln cap="flat" cmpd="sng" w="9525">
            <a:solidFill>
              <a:schemeClr val="dk2"/>
            </a:solidFill>
            <a:prstDash val="solid"/>
            <a:round/>
            <a:headEnd len="med" w="med" type="none"/>
            <a:tailEnd len="med" w="med" type="triangle"/>
          </a:ln>
        </p:spPr>
      </p:cxnSp>
      <p:cxnSp>
        <p:nvCxnSpPr>
          <p:cNvPr id="4138" name="Google Shape;4138;p43"/>
          <p:cNvCxnSpPr>
            <a:stCxn id="4125" idx="6"/>
            <a:endCxn id="4135" idx="1"/>
          </p:cNvCxnSpPr>
          <p:nvPr/>
        </p:nvCxnSpPr>
        <p:spPr>
          <a:xfrm>
            <a:off x="1269325" y="2730600"/>
            <a:ext cx="493500" cy="396300"/>
          </a:xfrm>
          <a:prstGeom prst="straightConnector1">
            <a:avLst/>
          </a:prstGeom>
          <a:noFill/>
          <a:ln cap="flat" cmpd="sng" w="9525">
            <a:solidFill>
              <a:schemeClr val="dk2"/>
            </a:solidFill>
            <a:prstDash val="solid"/>
            <a:round/>
            <a:headEnd len="med" w="med" type="none"/>
            <a:tailEnd len="med" w="med" type="triangle"/>
          </a:ln>
        </p:spPr>
      </p:cxnSp>
      <p:cxnSp>
        <p:nvCxnSpPr>
          <p:cNvPr id="4139" name="Google Shape;4139;p43"/>
          <p:cNvCxnSpPr>
            <a:stCxn id="4127" idx="6"/>
            <a:endCxn id="4135" idx="1"/>
          </p:cNvCxnSpPr>
          <p:nvPr/>
        </p:nvCxnSpPr>
        <p:spPr>
          <a:xfrm flipH="1" rot="10800000">
            <a:off x="1269325" y="3127061"/>
            <a:ext cx="493500" cy="302700"/>
          </a:xfrm>
          <a:prstGeom prst="straightConnector1">
            <a:avLst/>
          </a:prstGeom>
          <a:noFill/>
          <a:ln cap="flat" cmpd="sng" w="9525">
            <a:solidFill>
              <a:schemeClr val="dk2"/>
            </a:solidFill>
            <a:prstDash val="solid"/>
            <a:round/>
            <a:headEnd len="med" w="med" type="none"/>
            <a:tailEnd len="med" w="med" type="triangle"/>
          </a:ln>
        </p:spPr>
      </p:cxnSp>
      <p:cxnSp>
        <p:nvCxnSpPr>
          <p:cNvPr id="4140" name="Google Shape;4140;p43"/>
          <p:cNvCxnSpPr>
            <a:stCxn id="4135" idx="3"/>
            <a:endCxn id="4130" idx="2"/>
          </p:cNvCxnSpPr>
          <p:nvPr/>
        </p:nvCxnSpPr>
        <p:spPr>
          <a:xfrm flipH="1" rot="10800000">
            <a:off x="3640700" y="2425900"/>
            <a:ext cx="386100" cy="701100"/>
          </a:xfrm>
          <a:prstGeom prst="straightConnector1">
            <a:avLst/>
          </a:prstGeom>
          <a:noFill/>
          <a:ln cap="flat" cmpd="sng" w="9525">
            <a:solidFill>
              <a:schemeClr val="dk2"/>
            </a:solidFill>
            <a:prstDash val="solid"/>
            <a:round/>
            <a:headEnd len="med" w="med" type="none"/>
            <a:tailEnd len="med" w="med" type="triangle"/>
          </a:ln>
        </p:spPr>
      </p:cxnSp>
      <p:cxnSp>
        <p:nvCxnSpPr>
          <p:cNvPr id="4141" name="Google Shape;4141;p43"/>
          <p:cNvCxnSpPr>
            <a:stCxn id="4128" idx="6"/>
            <a:endCxn id="4135" idx="1"/>
          </p:cNvCxnSpPr>
          <p:nvPr/>
        </p:nvCxnSpPr>
        <p:spPr>
          <a:xfrm flipH="1" rot="10800000">
            <a:off x="1269325" y="3127129"/>
            <a:ext cx="493500" cy="1001400"/>
          </a:xfrm>
          <a:prstGeom prst="straightConnector1">
            <a:avLst/>
          </a:prstGeom>
          <a:noFill/>
          <a:ln cap="flat" cmpd="sng" w="9525">
            <a:solidFill>
              <a:schemeClr val="dk2"/>
            </a:solidFill>
            <a:prstDash val="solid"/>
            <a:round/>
            <a:headEnd len="med" w="med" type="none"/>
            <a:tailEnd len="med" w="med" type="triangle"/>
          </a:ln>
        </p:spPr>
      </p:cxnSp>
      <p:cxnSp>
        <p:nvCxnSpPr>
          <p:cNvPr id="4142" name="Google Shape;4142;p43"/>
          <p:cNvCxnSpPr>
            <a:stCxn id="4135" idx="3"/>
            <a:endCxn id="4132" idx="2"/>
          </p:cNvCxnSpPr>
          <p:nvPr/>
        </p:nvCxnSpPr>
        <p:spPr>
          <a:xfrm>
            <a:off x="3640700" y="3127000"/>
            <a:ext cx="386100" cy="683700"/>
          </a:xfrm>
          <a:prstGeom prst="straightConnector1">
            <a:avLst/>
          </a:prstGeom>
          <a:noFill/>
          <a:ln cap="flat" cmpd="sng" w="9525">
            <a:solidFill>
              <a:schemeClr val="dk2"/>
            </a:solidFill>
            <a:prstDash val="solid"/>
            <a:round/>
            <a:headEnd len="med" w="med" type="none"/>
            <a:tailEnd len="med" w="med" type="triangle"/>
          </a:ln>
        </p:spPr>
      </p:cxnSp>
      <p:grpSp>
        <p:nvGrpSpPr>
          <p:cNvPr id="4143" name="Google Shape;4143;p43"/>
          <p:cNvGrpSpPr/>
          <p:nvPr/>
        </p:nvGrpSpPr>
        <p:grpSpPr>
          <a:xfrm>
            <a:off x="4696013" y="2928587"/>
            <a:ext cx="2206281" cy="371682"/>
            <a:chOff x="4695825" y="2977825"/>
            <a:chExt cx="2335925" cy="398800"/>
          </a:xfrm>
        </p:grpSpPr>
        <p:pic>
          <p:nvPicPr>
            <p:cNvPr id="4144" name="Google Shape;4144;p43"/>
            <p:cNvPicPr preferRelativeResize="0"/>
            <p:nvPr/>
          </p:nvPicPr>
          <p:blipFill rotWithShape="1">
            <a:blip r:embed="rId4">
              <a:alphaModFix/>
            </a:blip>
            <a:srcRect b="0" l="0" r="51190" t="0"/>
            <a:stretch/>
          </p:blipFill>
          <p:spPr>
            <a:xfrm>
              <a:off x="4695825" y="3010325"/>
              <a:ext cx="2327339" cy="366300"/>
            </a:xfrm>
            <a:prstGeom prst="rect">
              <a:avLst/>
            </a:prstGeom>
            <a:noFill/>
            <a:ln>
              <a:noFill/>
            </a:ln>
          </p:spPr>
        </p:pic>
        <p:sp>
          <p:nvSpPr>
            <p:cNvPr id="4145" name="Google Shape;4145;p43"/>
            <p:cNvSpPr/>
            <p:nvPr/>
          </p:nvSpPr>
          <p:spPr>
            <a:xfrm>
              <a:off x="4704350" y="2977825"/>
              <a:ext cx="2327400" cy="3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46" name="Google Shape;4146;p43"/>
          <p:cNvCxnSpPr>
            <a:stCxn id="4130" idx="6"/>
            <a:endCxn id="4145" idx="1"/>
          </p:cNvCxnSpPr>
          <p:nvPr/>
        </p:nvCxnSpPr>
        <p:spPr>
          <a:xfrm>
            <a:off x="4393525" y="2425800"/>
            <a:ext cx="310500" cy="675900"/>
          </a:xfrm>
          <a:prstGeom prst="straightConnector1">
            <a:avLst/>
          </a:prstGeom>
          <a:noFill/>
          <a:ln cap="flat" cmpd="sng" w="9525">
            <a:solidFill>
              <a:schemeClr val="dk2"/>
            </a:solidFill>
            <a:prstDash val="solid"/>
            <a:round/>
            <a:headEnd len="med" w="med" type="none"/>
            <a:tailEnd len="med" w="med" type="triangle"/>
          </a:ln>
        </p:spPr>
      </p:cxnSp>
      <p:cxnSp>
        <p:nvCxnSpPr>
          <p:cNvPr id="4147" name="Google Shape;4147;p43"/>
          <p:cNvCxnSpPr>
            <a:stCxn id="4131" idx="6"/>
            <a:endCxn id="4145" idx="1"/>
          </p:cNvCxnSpPr>
          <p:nvPr/>
        </p:nvCxnSpPr>
        <p:spPr>
          <a:xfrm flipH="1" rot="10800000">
            <a:off x="4393525" y="3101861"/>
            <a:ext cx="310500" cy="23100"/>
          </a:xfrm>
          <a:prstGeom prst="straightConnector1">
            <a:avLst/>
          </a:prstGeom>
          <a:noFill/>
          <a:ln cap="flat" cmpd="sng" w="9525">
            <a:solidFill>
              <a:schemeClr val="dk2"/>
            </a:solidFill>
            <a:prstDash val="solid"/>
            <a:round/>
            <a:headEnd len="med" w="med" type="none"/>
            <a:tailEnd len="med" w="med" type="triangle"/>
          </a:ln>
        </p:spPr>
      </p:cxnSp>
      <p:cxnSp>
        <p:nvCxnSpPr>
          <p:cNvPr id="4148" name="Google Shape;4148;p43"/>
          <p:cNvCxnSpPr>
            <a:stCxn id="4132" idx="6"/>
            <a:endCxn id="4145" idx="1"/>
          </p:cNvCxnSpPr>
          <p:nvPr/>
        </p:nvCxnSpPr>
        <p:spPr>
          <a:xfrm flipH="1" rot="10800000">
            <a:off x="4393525" y="3101861"/>
            <a:ext cx="310500" cy="708900"/>
          </a:xfrm>
          <a:prstGeom prst="straightConnector1">
            <a:avLst/>
          </a:prstGeom>
          <a:noFill/>
          <a:ln cap="flat" cmpd="sng" w="9525">
            <a:solidFill>
              <a:schemeClr val="dk2"/>
            </a:solidFill>
            <a:prstDash val="solid"/>
            <a:round/>
            <a:headEnd len="med" w="med" type="none"/>
            <a:tailEnd len="med" w="med" type="triangle"/>
          </a:ln>
        </p:spPr>
      </p:cxnSp>
      <p:cxnSp>
        <p:nvCxnSpPr>
          <p:cNvPr id="4149" name="Google Shape;4149;p43"/>
          <p:cNvCxnSpPr>
            <a:stCxn id="4145" idx="3"/>
            <a:endCxn id="4120" idx="2"/>
          </p:cNvCxnSpPr>
          <p:nvPr/>
        </p:nvCxnSpPr>
        <p:spPr>
          <a:xfrm flipH="1" rot="10800000">
            <a:off x="6902294" y="2730999"/>
            <a:ext cx="401100" cy="370800"/>
          </a:xfrm>
          <a:prstGeom prst="straightConnector1">
            <a:avLst/>
          </a:prstGeom>
          <a:noFill/>
          <a:ln cap="flat" cmpd="sng" w="9525">
            <a:solidFill>
              <a:schemeClr val="dk2"/>
            </a:solidFill>
            <a:prstDash val="solid"/>
            <a:round/>
            <a:headEnd len="med" w="med" type="none"/>
            <a:tailEnd len="med" w="med" type="triangle"/>
          </a:ln>
        </p:spPr>
      </p:cxnSp>
      <p:cxnSp>
        <p:nvCxnSpPr>
          <p:cNvPr id="4150" name="Google Shape;4150;p43"/>
          <p:cNvCxnSpPr>
            <a:stCxn id="4145" idx="3"/>
            <a:endCxn id="4119" idx="2"/>
          </p:cNvCxnSpPr>
          <p:nvPr/>
        </p:nvCxnSpPr>
        <p:spPr>
          <a:xfrm flipH="1" rot="10800000">
            <a:off x="6902294" y="2032299"/>
            <a:ext cx="401100" cy="1069500"/>
          </a:xfrm>
          <a:prstGeom prst="straightConnector1">
            <a:avLst/>
          </a:prstGeom>
          <a:noFill/>
          <a:ln cap="flat" cmpd="sng" w="9525">
            <a:solidFill>
              <a:schemeClr val="dk2"/>
            </a:solidFill>
            <a:prstDash val="solid"/>
            <a:round/>
            <a:headEnd len="med" w="med" type="none"/>
            <a:tailEnd len="med" w="med" type="triangle"/>
          </a:ln>
        </p:spPr>
      </p:cxnSp>
      <p:cxnSp>
        <p:nvCxnSpPr>
          <p:cNvPr id="4151" name="Google Shape;4151;p43"/>
          <p:cNvCxnSpPr>
            <a:stCxn id="4145" idx="3"/>
          </p:cNvCxnSpPr>
          <p:nvPr/>
        </p:nvCxnSpPr>
        <p:spPr>
          <a:xfrm>
            <a:off x="6902294" y="3101799"/>
            <a:ext cx="477600" cy="861300"/>
          </a:xfrm>
          <a:prstGeom prst="straightConnector1">
            <a:avLst/>
          </a:prstGeom>
          <a:noFill/>
          <a:ln cap="flat" cmpd="sng" w="9525">
            <a:solidFill>
              <a:schemeClr val="dk2"/>
            </a:solidFill>
            <a:prstDash val="solid"/>
            <a:round/>
            <a:headEnd len="med" w="med" type="none"/>
            <a:tailEnd len="med" w="med" type="triangle"/>
          </a:ln>
        </p:spPr>
      </p:cxnSp>
      <p:cxnSp>
        <p:nvCxnSpPr>
          <p:cNvPr id="4152" name="Google Shape;4152;p43"/>
          <p:cNvCxnSpPr>
            <a:stCxn id="4145" idx="3"/>
            <a:endCxn id="4121" idx="2"/>
          </p:cNvCxnSpPr>
          <p:nvPr/>
        </p:nvCxnSpPr>
        <p:spPr>
          <a:xfrm>
            <a:off x="6902294" y="3101799"/>
            <a:ext cx="401100" cy="327900"/>
          </a:xfrm>
          <a:prstGeom prst="straightConnector1">
            <a:avLst/>
          </a:prstGeom>
          <a:noFill/>
          <a:ln cap="flat" cmpd="sng" w="9525">
            <a:solidFill>
              <a:schemeClr val="dk2"/>
            </a:solidFill>
            <a:prstDash val="solid"/>
            <a:round/>
            <a:headEnd len="med" w="med" type="none"/>
            <a:tailEnd len="med" w="med" type="triangle"/>
          </a:ln>
        </p:spPr>
      </p:cxnSp>
      <p:sp>
        <p:nvSpPr>
          <p:cNvPr id="4153" name="Google Shape;4153;p43"/>
          <p:cNvSpPr txBox="1"/>
          <p:nvPr/>
        </p:nvSpPr>
        <p:spPr>
          <a:xfrm>
            <a:off x="426375" y="19430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Wo</a:t>
            </a:r>
            <a:endParaRPr sz="1000">
              <a:latin typeface="Courier New"/>
              <a:ea typeface="Courier New"/>
              <a:cs typeface="Courier New"/>
              <a:sym typeface="Courier New"/>
            </a:endParaRPr>
          </a:p>
        </p:txBody>
      </p:sp>
      <p:sp>
        <p:nvSpPr>
          <p:cNvPr id="4154" name="Google Shape;4154;p43"/>
          <p:cNvSpPr txBox="1"/>
          <p:nvPr/>
        </p:nvSpPr>
        <p:spPr>
          <a:xfrm>
            <a:off x="426375" y="40004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Wv</a:t>
            </a:r>
            <a:endParaRPr sz="1000">
              <a:latin typeface="Courier New"/>
              <a:ea typeface="Courier New"/>
              <a:cs typeface="Courier New"/>
              <a:sym typeface="Courier New"/>
            </a:endParaRPr>
          </a:p>
        </p:txBody>
      </p:sp>
      <p:sp>
        <p:nvSpPr>
          <p:cNvPr id="4155" name="Google Shape;4155;p43"/>
          <p:cNvSpPr txBox="1"/>
          <p:nvPr/>
        </p:nvSpPr>
        <p:spPr>
          <a:xfrm>
            <a:off x="350175" y="2933650"/>
            <a:ext cx="512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156" name="Google Shape;4156;p43"/>
          <p:cNvSpPr txBox="1"/>
          <p:nvPr/>
        </p:nvSpPr>
        <p:spPr>
          <a:xfrm>
            <a:off x="1743400" y="2496150"/>
            <a:ext cx="1266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NxV (word=row)</a:t>
            </a:r>
            <a:endParaRPr sz="1000">
              <a:latin typeface="Courier New"/>
              <a:ea typeface="Courier New"/>
              <a:cs typeface="Courier New"/>
              <a:sym typeface="Courier New"/>
            </a:endParaRPr>
          </a:p>
        </p:txBody>
      </p:sp>
      <p:sp>
        <p:nvSpPr>
          <p:cNvPr id="4157" name="Google Shape;4157;p43"/>
          <p:cNvSpPr txBox="1"/>
          <p:nvPr/>
        </p:nvSpPr>
        <p:spPr>
          <a:xfrm>
            <a:off x="4639000" y="2572350"/>
            <a:ext cx="16794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V</a:t>
            </a:r>
            <a:r>
              <a:rPr lang="en" sz="1000">
                <a:latin typeface="Courier New"/>
                <a:ea typeface="Courier New"/>
                <a:cs typeface="Courier New"/>
                <a:sym typeface="Courier New"/>
              </a:rPr>
              <a:t>xN (word=Column)</a:t>
            </a:r>
            <a:endParaRPr sz="1000">
              <a:latin typeface="Courier New"/>
              <a:ea typeface="Courier New"/>
              <a:cs typeface="Courier New"/>
              <a:sym typeface="Courier New"/>
            </a:endParaRPr>
          </a:p>
        </p:txBody>
      </p:sp>
      <p:sp>
        <p:nvSpPr>
          <p:cNvPr id="4158" name="Google Shape;4158;p43"/>
          <p:cNvSpPr txBox="1"/>
          <p:nvPr/>
        </p:nvSpPr>
        <p:spPr>
          <a:xfrm>
            <a:off x="2416350" y="1257550"/>
            <a:ext cx="2967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Weights / Parameters (Embeddings) </a:t>
            </a:r>
            <a:endParaRPr>
              <a:latin typeface="Titillium Web Light"/>
              <a:ea typeface="Titillium Web Light"/>
              <a:cs typeface="Titillium Web Light"/>
              <a:sym typeface="Titillium Web Light"/>
            </a:endParaRPr>
          </a:p>
        </p:txBody>
      </p:sp>
      <p:cxnSp>
        <p:nvCxnSpPr>
          <p:cNvPr id="4159" name="Google Shape;4159;p43"/>
          <p:cNvCxnSpPr/>
          <p:nvPr/>
        </p:nvCxnSpPr>
        <p:spPr>
          <a:xfrm flipH="1">
            <a:off x="2707125" y="1788950"/>
            <a:ext cx="310800" cy="601500"/>
          </a:xfrm>
          <a:prstGeom prst="straightConnector1">
            <a:avLst/>
          </a:prstGeom>
          <a:noFill/>
          <a:ln cap="flat" cmpd="sng" w="9525">
            <a:solidFill>
              <a:schemeClr val="dk2"/>
            </a:solidFill>
            <a:prstDash val="solid"/>
            <a:round/>
            <a:headEnd len="med" w="med" type="none"/>
            <a:tailEnd len="med" w="med" type="triangle"/>
          </a:ln>
        </p:spPr>
      </p:cxnSp>
      <p:cxnSp>
        <p:nvCxnSpPr>
          <p:cNvPr id="4160" name="Google Shape;4160;p43"/>
          <p:cNvCxnSpPr>
            <a:endCxn id="4157" idx="0"/>
          </p:cNvCxnSpPr>
          <p:nvPr/>
        </p:nvCxnSpPr>
        <p:spPr>
          <a:xfrm>
            <a:off x="5093500" y="1959450"/>
            <a:ext cx="385200" cy="612900"/>
          </a:xfrm>
          <a:prstGeom prst="straightConnector1">
            <a:avLst/>
          </a:prstGeom>
          <a:noFill/>
          <a:ln cap="flat" cmpd="sng" w="9525">
            <a:solidFill>
              <a:schemeClr val="dk2"/>
            </a:solidFill>
            <a:prstDash val="solid"/>
            <a:round/>
            <a:headEnd len="med" w="med" type="none"/>
            <a:tailEnd len="med" w="med" type="triangle"/>
          </a:ln>
        </p:spPr>
      </p:cxnSp>
      <p:sp>
        <p:nvSpPr>
          <p:cNvPr id="4161" name="Google Shape;4161;p43"/>
          <p:cNvSpPr txBox="1"/>
          <p:nvPr/>
        </p:nvSpPr>
        <p:spPr>
          <a:xfrm>
            <a:off x="4749525" y="3403475"/>
            <a:ext cx="22872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Katze  fängt    die      Maus</a:t>
            </a:r>
            <a:endParaRPr>
              <a:latin typeface="Titillium Web Light"/>
              <a:ea typeface="Titillium Web Light"/>
              <a:cs typeface="Titillium Web Light"/>
              <a:sym typeface="Titillium We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1" name="Shape 3861"/>
        <p:cNvGrpSpPr/>
        <p:nvPr/>
      </p:nvGrpSpPr>
      <p:grpSpPr>
        <a:xfrm>
          <a:off x="0" y="0"/>
          <a:ext cx="0" cy="0"/>
          <a:chOff x="0" y="0"/>
          <a:chExt cx="0" cy="0"/>
        </a:xfrm>
      </p:grpSpPr>
      <p:sp>
        <p:nvSpPr>
          <p:cNvPr id="3862" name="Google Shape;3862;p1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a:t>
            </a:r>
            <a:endParaRPr/>
          </a:p>
        </p:txBody>
      </p:sp>
      <p:sp>
        <p:nvSpPr>
          <p:cNvPr id="3863" name="Google Shape;3863;p17"/>
          <p:cNvSpPr txBox="1"/>
          <p:nvPr>
            <p:ph idx="1" type="body"/>
          </p:nvPr>
        </p:nvSpPr>
        <p:spPr>
          <a:xfrm>
            <a:off x="718300" y="1762650"/>
            <a:ext cx="34377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latin typeface="Titillium Web"/>
                <a:ea typeface="Titillium Web"/>
                <a:cs typeface="Titillium Web"/>
                <a:sym typeface="Titillium Web"/>
              </a:rPr>
              <a:t>20. Jh. - </a:t>
            </a:r>
            <a:r>
              <a:rPr b="1" i="1" lang="en">
                <a:latin typeface="Titillium Web"/>
                <a:ea typeface="Titillium Web"/>
                <a:cs typeface="Titillium Web"/>
                <a:sym typeface="Titillium Web"/>
              </a:rPr>
              <a:t>Symbolisch/</a:t>
            </a:r>
            <a:r>
              <a:rPr b="1" i="1" lang="en">
                <a:latin typeface="Titillium Web"/>
                <a:ea typeface="Titillium Web"/>
                <a:cs typeface="Titillium Web"/>
                <a:sym typeface="Titillium Web"/>
              </a:rPr>
              <a:t>Regel-basiert </a:t>
            </a:r>
            <a:endParaRPr b="1" i="1">
              <a:latin typeface="Titillium Web"/>
              <a:ea typeface="Titillium Web"/>
              <a:cs typeface="Titillium Web"/>
              <a:sym typeface="Titillium Web"/>
            </a:endParaRPr>
          </a:p>
          <a:p>
            <a:pPr indent="0" lvl="0" marL="0" rtl="0" algn="l">
              <a:spcBef>
                <a:spcPts val="600"/>
              </a:spcBef>
              <a:spcAft>
                <a:spcPts val="0"/>
              </a:spcAft>
              <a:buNone/>
            </a:pPr>
            <a:r>
              <a:rPr lang="en"/>
              <a:t>Chomskian</a:t>
            </a:r>
            <a:endParaRPr/>
          </a:p>
          <a:p>
            <a:pPr indent="0" lvl="0" marL="0" rtl="0" algn="l">
              <a:spcBef>
                <a:spcPts val="600"/>
              </a:spcBef>
              <a:spcAft>
                <a:spcPts val="0"/>
              </a:spcAft>
              <a:buNone/>
            </a:pPr>
            <a:r>
              <a:rPr lang="en"/>
              <a:t>“Generative Grammar”</a:t>
            </a:r>
            <a:r>
              <a:rPr lang="en"/>
              <a:t>	</a:t>
            </a:r>
            <a:endParaRPr/>
          </a:p>
          <a:p>
            <a:pPr indent="0" lvl="0" marL="0" rtl="0" algn="l">
              <a:spcBef>
                <a:spcPts val="600"/>
              </a:spcBef>
              <a:spcAft>
                <a:spcPts val="0"/>
              </a:spcAft>
              <a:buNone/>
            </a:pPr>
            <a:r>
              <a:rPr lang="en"/>
              <a:t>Computational Linguistics</a:t>
            </a:r>
            <a:endParaRPr/>
          </a:p>
          <a:p>
            <a:pPr indent="0" lvl="0" marL="0" rtl="0" algn="l">
              <a:spcBef>
                <a:spcPts val="600"/>
              </a:spcBef>
              <a:spcAft>
                <a:spcPts val="0"/>
              </a:spcAft>
              <a:buNone/>
            </a:pPr>
            <a:r>
              <a:rPr lang="en"/>
              <a:t>Sprachliche Regeln werden Top-Down “erfunden”</a:t>
            </a:r>
            <a:endParaRPr/>
          </a:p>
          <a:p>
            <a:pPr indent="0" lvl="0" marL="0" rtl="0" algn="l">
              <a:spcBef>
                <a:spcPts val="600"/>
              </a:spcBef>
              <a:spcAft>
                <a:spcPts val="0"/>
              </a:spcAft>
              <a:buNone/>
            </a:pPr>
            <a:r>
              <a:t/>
            </a:r>
            <a:endParaRPr/>
          </a:p>
        </p:txBody>
      </p:sp>
      <p:sp>
        <p:nvSpPr>
          <p:cNvPr id="3864" name="Google Shape;3864;p17"/>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latin typeface="Titillium Web"/>
                <a:ea typeface="Titillium Web"/>
                <a:cs typeface="Titillium Web"/>
                <a:sym typeface="Titillium Web"/>
              </a:rPr>
              <a:t>21. Jh. - Verteilt/</a:t>
            </a:r>
            <a:r>
              <a:rPr b="1" i="1" lang="en">
                <a:latin typeface="Titillium Web"/>
                <a:ea typeface="Titillium Web"/>
                <a:cs typeface="Titillium Web"/>
                <a:sym typeface="Titillium Web"/>
              </a:rPr>
              <a:t>Statistical (Daten-Getrieben) </a:t>
            </a:r>
            <a:endParaRPr b="1" i="1">
              <a:latin typeface="Titillium Web"/>
              <a:ea typeface="Titillium Web"/>
              <a:cs typeface="Titillium Web"/>
              <a:sym typeface="Titillium Web"/>
            </a:endParaRPr>
          </a:p>
          <a:p>
            <a:pPr indent="0" lvl="0" marL="0" rtl="0" algn="l">
              <a:spcBef>
                <a:spcPts val="600"/>
              </a:spcBef>
              <a:spcAft>
                <a:spcPts val="0"/>
              </a:spcAft>
              <a:buNone/>
            </a:pPr>
            <a:r>
              <a:rPr lang="en"/>
              <a:t>Machine Learning</a:t>
            </a:r>
            <a:endParaRPr/>
          </a:p>
          <a:p>
            <a:pPr indent="0" lvl="0" marL="0" rtl="0" algn="l">
              <a:spcBef>
                <a:spcPts val="600"/>
              </a:spcBef>
              <a:spcAft>
                <a:spcPts val="0"/>
              </a:spcAft>
              <a:buNone/>
            </a:pPr>
            <a:r>
              <a:rPr lang="en"/>
              <a:t>Deep Learning</a:t>
            </a:r>
            <a:endParaRPr/>
          </a:p>
          <a:p>
            <a:pPr indent="0" lvl="0" marL="0" rtl="0" algn="l">
              <a:spcBef>
                <a:spcPts val="600"/>
              </a:spcBef>
              <a:spcAft>
                <a:spcPts val="0"/>
              </a:spcAft>
              <a:buNone/>
            </a:pPr>
            <a:r>
              <a:rPr lang="en"/>
              <a:t>Sprachliche Regelmäßigkeiten </a:t>
            </a:r>
            <a:r>
              <a:rPr lang="en"/>
              <a:t>Bottom-up “entdeckt”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3"/>
                                        </p:tgtEl>
                                        <p:attrNameLst>
                                          <p:attrName>style.visibility</p:attrName>
                                        </p:attrNameLst>
                                      </p:cBhvr>
                                      <p:to>
                                        <p:strVal val="visible"/>
                                      </p:to>
                                    </p:set>
                                    <p:animEffect filter="fade" transition="in">
                                      <p:cBhvr>
                                        <p:cTn dur="1000"/>
                                        <p:tgtEl>
                                          <p:spTgt spid="3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4"/>
                                        </p:tgtEl>
                                        <p:attrNameLst>
                                          <p:attrName>style.visibility</p:attrName>
                                        </p:attrNameLst>
                                      </p:cBhvr>
                                      <p:to>
                                        <p:strVal val="visible"/>
                                      </p:to>
                                    </p:set>
                                    <p:animEffect filter="fade" transition="in">
                                      <p:cBhvr>
                                        <p:cTn dur="1000"/>
                                        <p:tgtEl>
                                          <p:spTgt spid="3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5" name="Shape 4165"/>
        <p:cNvGrpSpPr/>
        <p:nvPr/>
      </p:nvGrpSpPr>
      <p:grpSpPr>
        <a:xfrm>
          <a:off x="0" y="0"/>
          <a:ext cx="0" cy="0"/>
          <a:chOff x="0" y="0"/>
          <a:chExt cx="0" cy="0"/>
        </a:xfrm>
      </p:grpSpPr>
      <p:sp>
        <p:nvSpPr>
          <p:cNvPr id="4166" name="Google Shape;4166;p44"/>
          <p:cNvSpPr txBox="1"/>
          <p:nvPr>
            <p:ph type="title"/>
          </p:nvPr>
        </p:nvSpPr>
        <p:spPr>
          <a:xfrm>
            <a:off x="750800" y="301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r>
              <a:rPr lang="en" sz="1800"/>
              <a:t>Input to Hidden</a:t>
            </a:r>
            <a:r>
              <a:rPr lang="en"/>
              <a:t> </a:t>
            </a:r>
            <a:endParaRPr sz="1800"/>
          </a:p>
        </p:txBody>
      </p:sp>
      <p:grpSp>
        <p:nvGrpSpPr>
          <p:cNvPr id="4167" name="Google Shape;4167;p44"/>
          <p:cNvGrpSpPr/>
          <p:nvPr/>
        </p:nvGrpSpPr>
        <p:grpSpPr>
          <a:xfrm>
            <a:off x="1284675" y="1591875"/>
            <a:ext cx="512100" cy="2872500"/>
            <a:chOff x="6999675" y="1668075"/>
            <a:chExt cx="512100" cy="2872500"/>
          </a:xfrm>
        </p:grpSpPr>
        <p:sp>
          <p:nvSpPr>
            <p:cNvPr id="4168" name="Google Shape;4168;p44"/>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70" name="Google Shape;4170;p44"/>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171" name="Google Shape;4171;p44"/>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172" name="Google Shape;4172;p44"/>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173" name="Google Shape;4173;p44"/>
          <p:cNvSpPr/>
          <p:nvPr/>
        </p:nvSpPr>
        <p:spPr>
          <a:xfrm>
            <a:off x="4408875" y="1955125"/>
            <a:ext cx="12663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4484125" y="2166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175" name="Google Shape;4175;p44"/>
          <p:cNvSpPr/>
          <p:nvPr/>
        </p:nvSpPr>
        <p:spPr>
          <a:xfrm>
            <a:off x="4484125" y="2865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H2</a:t>
            </a:r>
            <a:endParaRPr sz="800">
              <a:latin typeface="Courier New"/>
              <a:ea typeface="Courier New"/>
              <a:cs typeface="Courier New"/>
              <a:sym typeface="Courier New"/>
            </a:endParaRPr>
          </a:p>
        </p:txBody>
      </p:sp>
      <p:sp>
        <p:nvSpPr>
          <p:cNvPr id="4176" name="Google Shape;4176;p44"/>
          <p:cNvSpPr/>
          <p:nvPr/>
        </p:nvSpPr>
        <p:spPr>
          <a:xfrm>
            <a:off x="4484125" y="35514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grpSp>
        <p:nvGrpSpPr>
          <p:cNvPr id="4177" name="Google Shape;4177;p44"/>
          <p:cNvGrpSpPr/>
          <p:nvPr/>
        </p:nvGrpSpPr>
        <p:grpSpPr>
          <a:xfrm>
            <a:off x="2200600" y="2719900"/>
            <a:ext cx="1897300" cy="661800"/>
            <a:chOff x="1757375" y="2771275"/>
            <a:chExt cx="1897300" cy="661800"/>
          </a:xfrm>
        </p:grpSpPr>
        <p:pic>
          <p:nvPicPr>
            <p:cNvPr id="4178" name="Google Shape;4178;p44"/>
            <p:cNvPicPr preferRelativeResize="0"/>
            <p:nvPr/>
          </p:nvPicPr>
          <p:blipFill rotWithShape="1">
            <a:blip r:embed="rId3">
              <a:alphaModFix/>
            </a:blip>
            <a:srcRect b="50000" l="0" r="0" t="0"/>
            <a:stretch/>
          </p:blipFill>
          <p:spPr>
            <a:xfrm>
              <a:off x="1757375" y="2928063"/>
              <a:ext cx="1877941" cy="405687"/>
            </a:xfrm>
            <a:prstGeom prst="rect">
              <a:avLst/>
            </a:prstGeom>
            <a:noFill/>
            <a:ln>
              <a:noFill/>
            </a:ln>
          </p:spPr>
        </p:pic>
        <p:sp>
          <p:nvSpPr>
            <p:cNvPr id="4179" name="Google Shape;4179;p44"/>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0" name="Google Shape;4180;p44"/>
          <p:cNvCxnSpPr>
            <a:stCxn id="4170" idx="6"/>
            <a:endCxn id="4179" idx="1"/>
          </p:cNvCxnSpPr>
          <p:nvPr/>
        </p:nvCxnSpPr>
        <p:spPr>
          <a:xfrm>
            <a:off x="1726525" y="1968993"/>
            <a:ext cx="493500" cy="1081800"/>
          </a:xfrm>
          <a:prstGeom prst="straightConnector1">
            <a:avLst/>
          </a:prstGeom>
          <a:noFill/>
          <a:ln cap="flat" cmpd="sng" w="9525">
            <a:solidFill>
              <a:schemeClr val="dk2"/>
            </a:solidFill>
            <a:prstDash val="solid"/>
            <a:round/>
            <a:headEnd len="med" w="med" type="none"/>
            <a:tailEnd len="med" w="med" type="triangle"/>
          </a:ln>
        </p:spPr>
      </p:cxnSp>
      <p:cxnSp>
        <p:nvCxnSpPr>
          <p:cNvPr id="4181" name="Google Shape;4181;p44"/>
          <p:cNvCxnSpPr>
            <a:stCxn id="4179" idx="3"/>
            <a:endCxn id="4175" idx="2"/>
          </p:cNvCxnSpPr>
          <p:nvPr/>
        </p:nvCxnSpPr>
        <p:spPr>
          <a:xfrm flipH="1" rot="10800000">
            <a:off x="4097900" y="3048700"/>
            <a:ext cx="386100" cy="2100"/>
          </a:xfrm>
          <a:prstGeom prst="straightConnector1">
            <a:avLst/>
          </a:prstGeom>
          <a:noFill/>
          <a:ln cap="flat" cmpd="sng" w="9525">
            <a:solidFill>
              <a:schemeClr val="dk2"/>
            </a:solidFill>
            <a:prstDash val="solid"/>
            <a:round/>
            <a:headEnd len="med" w="med" type="none"/>
            <a:tailEnd len="med" w="med" type="triangle"/>
          </a:ln>
        </p:spPr>
      </p:cxnSp>
      <p:cxnSp>
        <p:nvCxnSpPr>
          <p:cNvPr id="4182" name="Google Shape;4182;p44"/>
          <p:cNvCxnSpPr>
            <a:stCxn id="4169" idx="6"/>
            <a:endCxn id="4179" idx="1"/>
          </p:cNvCxnSpPr>
          <p:nvPr/>
        </p:nvCxnSpPr>
        <p:spPr>
          <a:xfrm>
            <a:off x="1726525" y="2654400"/>
            <a:ext cx="493500" cy="396300"/>
          </a:xfrm>
          <a:prstGeom prst="straightConnector1">
            <a:avLst/>
          </a:prstGeom>
          <a:noFill/>
          <a:ln cap="flat" cmpd="sng" w="9525">
            <a:solidFill>
              <a:schemeClr val="dk2"/>
            </a:solidFill>
            <a:prstDash val="solid"/>
            <a:round/>
            <a:headEnd len="med" w="med" type="none"/>
            <a:tailEnd len="med" w="med" type="triangle"/>
          </a:ln>
        </p:spPr>
      </p:cxnSp>
      <p:cxnSp>
        <p:nvCxnSpPr>
          <p:cNvPr id="4183" name="Google Shape;4183;p44"/>
          <p:cNvCxnSpPr>
            <a:stCxn id="4171" idx="6"/>
            <a:endCxn id="4179" idx="1"/>
          </p:cNvCxnSpPr>
          <p:nvPr/>
        </p:nvCxnSpPr>
        <p:spPr>
          <a:xfrm flipH="1" rot="10800000">
            <a:off x="1726525" y="3050861"/>
            <a:ext cx="493500" cy="302700"/>
          </a:xfrm>
          <a:prstGeom prst="straightConnector1">
            <a:avLst/>
          </a:prstGeom>
          <a:noFill/>
          <a:ln cap="flat" cmpd="sng" w="9525">
            <a:solidFill>
              <a:schemeClr val="dk2"/>
            </a:solidFill>
            <a:prstDash val="solid"/>
            <a:round/>
            <a:headEnd len="med" w="med" type="none"/>
            <a:tailEnd len="med" w="med" type="triangle"/>
          </a:ln>
        </p:spPr>
      </p:cxnSp>
      <p:cxnSp>
        <p:nvCxnSpPr>
          <p:cNvPr id="4184" name="Google Shape;4184;p44"/>
          <p:cNvCxnSpPr>
            <a:stCxn id="4179" idx="3"/>
            <a:endCxn id="4174" idx="2"/>
          </p:cNvCxnSpPr>
          <p:nvPr/>
        </p:nvCxnSpPr>
        <p:spPr>
          <a:xfrm flipH="1" rot="10800000">
            <a:off x="4097900" y="2349700"/>
            <a:ext cx="386100" cy="701100"/>
          </a:xfrm>
          <a:prstGeom prst="straightConnector1">
            <a:avLst/>
          </a:prstGeom>
          <a:noFill/>
          <a:ln cap="flat" cmpd="sng" w="9525">
            <a:solidFill>
              <a:schemeClr val="dk2"/>
            </a:solidFill>
            <a:prstDash val="solid"/>
            <a:round/>
            <a:headEnd len="med" w="med" type="none"/>
            <a:tailEnd len="med" w="med" type="triangle"/>
          </a:ln>
        </p:spPr>
      </p:cxnSp>
      <p:cxnSp>
        <p:nvCxnSpPr>
          <p:cNvPr id="4185" name="Google Shape;4185;p44"/>
          <p:cNvCxnSpPr>
            <a:stCxn id="4172" idx="6"/>
            <a:endCxn id="4179" idx="1"/>
          </p:cNvCxnSpPr>
          <p:nvPr/>
        </p:nvCxnSpPr>
        <p:spPr>
          <a:xfrm flipH="1" rot="10800000">
            <a:off x="1726525" y="3050929"/>
            <a:ext cx="493500" cy="1001400"/>
          </a:xfrm>
          <a:prstGeom prst="straightConnector1">
            <a:avLst/>
          </a:prstGeom>
          <a:noFill/>
          <a:ln cap="flat" cmpd="sng" w="9525">
            <a:solidFill>
              <a:schemeClr val="dk2"/>
            </a:solidFill>
            <a:prstDash val="solid"/>
            <a:round/>
            <a:headEnd len="med" w="med" type="none"/>
            <a:tailEnd len="med" w="med" type="triangle"/>
          </a:ln>
        </p:spPr>
      </p:cxnSp>
      <p:cxnSp>
        <p:nvCxnSpPr>
          <p:cNvPr id="4186" name="Google Shape;4186;p44"/>
          <p:cNvCxnSpPr>
            <a:stCxn id="4179" idx="3"/>
            <a:endCxn id="4176" idx="2"/>
          </p:cNvCxnSpPr>
          <p:nvPr/>
        </p:nvCxnSpPr>
        <p:spPr>
          <a:xfrm>
            <a:off x="4097900" y="3050800"/>
            <a:ext cx="386100" cy="683700"/>
          </a:xfrm>
          <a:prstGeom prst="straightConnector1">
            <a:avLst/>
          </a:prstGeom>
          <a:noFill/>
          <a:ln cap="flat" cmpd="sng" w="9525">
            <a:solidFill>
              <a:schemeClr val="dk2"/>
            </a:solidFill>
            <a:prstDash val="solid"/>
            <a:round/>
            <a:headEnd len="med" w="med" type="none"/>
            <a:tailEnd len="med" w="med" type="triangle"/>
          </a:ln>
        </p:spPr>
      </p:cxnSp>
      <p:sp>
        <p:nvSpPr>
          <p:cNvPr id="4187" name="Google Shape;4187;p44"/>
          <p:cNvSpPr txBox="1"/>
          <p:nvPr/>
        </p:nvSpPr>
        <p:spPr>
          <a:xfrm>
            <a:off x="883575" y="18668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Wo</a:t>
            </a:r>
            <a:endParaRPr sz="1000">
              <a:latin typeface="Courier New"/>
              <a:ea typeface="Courier New"/>
              <a:cs typeface="Courier New"/>
              <a:sym typeface="Courier New"/>
            </a:endParaRPr>
          </a:p>
        </p:txBody>
      </p:sp>
      <p:sp>
        <p:nvSpPr>
          <p:cNvPr id="4188" name="Google Shape;4188;p44"/>
          <p:cNvSpPr txBox="1"/>
          <p:nvPr/>
        </p:nvSpPr>
        <p:spPr>
          <a:xfrm>
            <a:off x="883575" y="3924250"/>
            <a:ext cx="401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Wv</a:t>
            </a:r>
            <a:endParaRPr sz="1000">
              <a:latin typeface="Courier New"/>
              <a:ea typeface="Courier New"/>
              <a:cs typeface="Courier New"/>
              <a:sym typeface="Courier New"/>
            </a:endParaRPr>
          </a:p>
        </p:txBody>
      </p:sp>
      <p:sp>
        <p:nvSpPr>
          <p:cNvPr id="4189" name="Google Shape;4189;p44"/>
          <p:cNvSpPr txBox="1"/>
          <p:nvPr/>
        </p:nvSpPr>
        <p:spPr>
          <a:xfrm>
            <a:off x="807375" y="2857450"/>
            <a:ext cx="5121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190" name="Google Shape;4190;p44"/>
          <p:cNvSpPr/>
          <p:nvPr/>
        </p:nvSpPr>
        <p:spPr>
          <a:xfrm>
            <a:off x="2203775" y="2835700"/>
            <a:ext cx="1814700" cy="180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1" name="Google Shape;4191;p44"/>
          <p:cNvCxnSpPr>
            <a:stCxn id="4190" idx="0"/>
          </p:cNvCxnSpPr>
          <p:nvPr/>
        </p:nvCxnSpPr>
        <p:spPr>
          <a:xfrm rot="-5400000">
            <a:off x="3343175" y="1801450"/>
            <a:ext cx="802200" cy="1266300"/>
          </a:xfrm>
          <a:prstGeom prst="curvedConnector2">
            <a:avLst/>
          </a:prstGeom>
          <a:noFill/>
          <a:ln cap="flat" cmpd="sng" w="9525">
            <a:solidFill>
              <a:schemeClr val="dk2"/>
            </a:solidFill>
            <a:prstDash val="solid"/>
            <a:round/>
            <a:headEnd len="med" w="med" type="none"/>
            <a:tailEnd len="med" w="med" type="triangle"/>
          </a:ln>
        </p:spPr>
      </p:cxnSp>
      <p:sp>
        <p:nvSpPr>
          <p:cNvPr id="4192" name="Google Shape;4192;p44"/>
          <p:cNvSpPr txBox="1"/>
          <p:nvPr/>
        </p:nvSpPr>
        <p:spPr>
          <a:xfrm>
            <a:off x="4792575" y="2102125"/>
            <a:ext cx="832200" cy="19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-0.0944</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a:p>
            <a:pPr indent="0" lvl="0" marL="0" rtl="0" algn="l">
              <a:spcBef>
                <a:spcPts val="0"/>
              </a:spcBef>
              <a:spcAft>
                <a:spcPts val="0"/>
              </a:spcAft>
              <a:buNone/>
            </a:pPr>
            <a:r>
              <a:rPr lang="en">
                <a:latin typeface="Titillium Web Light"/>
                <a:ea typeface="Titillium Web Light"/>
                <a:cs typeface="Titillium Web Light"/>
                <a:sym typeface="Titillium Web Light"/>
              </a:rPr>
              <a:t>-0.4439</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a:p>
            <a:pPr indent="0" lvl="0" marL="0" rtl="0" algn="l">
              <a:spcBef>
                <a:spcPts val="0"/>
              </a:spcBef>
              <a:spcAft>
                <a:spcPts val="0"/>
              </a:spcAft>
              <a:buNone/>
            </a:pPr>
            <a:r>
              <a:rPr lang="en">
                <a:latin typeface="Titillium Web Light"/>
                <a:ea typeface="Titillium Web Light"/>
                <a:cs typeface="Titillium Web Light"/>
                <a:sym typeface="Titillium Web Light"/>
              </a:rPr>
              <a:t>0.3139</a:t>
            </a:r>
            <a:endParaRPr>
              <a:latin typeface="Titillium Web Light"/>
              <a:ea typeface="Titillium Web Light"/>
              <a:cs typeface="Titillium Web Light"/>
              <a:sym typeface="Titillium Web Light"/>
            </a:endParaRPr>
          </a:p>
        </p:txBody>
      </p:sp>
      <p:sp>
        <p:nvSpPr>
          <p:cNvPr id="4193" name="Google Shape;4193;p44"/>
          <p:cNvSpPr txBox="1"/>
          <p:nvPr/>
        </p:nvSpPr>
        <p:spPr>
          <a:xfrm>
            <a:off x="1094875" y="1110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Input Layer</a:t>
            </a:r>
            <a:endParaRPr>
              <a:latin typeface="Titillium Web Light"/>
              <a:ea typeface="Titillium Web Light"/>
              <a:cs typeface="Titillium Web Light"/>
              <a:sym typeface="Titillium Web Light"/>
            </a:endParaRPr>
          </a:p>
        </p:txBody>
      </p:sp>
      <p:sp>
        <p:nvSpPr>
          <p:cNvPr id="4194" name="Google Shape;4194;p44"/>
          <p:cNvSpPr txBox="1"/>
          <p:nvPr/>
        </p:nvSpPr>
        <p:spPr>
          <a:xfrm>
            <a:off x="4142875" y="1110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Hidden Layer</a:t>
            </a:r>
            <a:endParaRPr>
              <a:latin typeface="Titillium Web Light"/>
              <a:ea typeface="Titillium Web Light"/>
              <a:cs typeface="Titillium Web Light"/>
              <a:sym typeface="Titillium Web Light"/>
            </a:endParaRPr>
          </a:p>
        </p:txBody>
      </p:sp>
      <p:sp>
        <p:nvSpPr>
          <p:cNvPr id="4195" name="Google Shape;4195;p44"/>
          <p:cNvSpPr txBox="1"/>
          <p:nvPr/>
        </p:nvSpPr>
        <p:spPr>
          <a:xfrm>
            <a:off x="2152875" y="1938925"/>
            <a:ext cx="13878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h = xT*W </a:t>
            </a:r>
            <a:r>
              <a:rPr lang="en"/>
              <a:t> </a:t>
            </a:r>
            <a:endParaRPr/>
          </a:p>
        </p:txBody>
      </p:sp>
      <p:sp>
        <p:nvSpPr>
          <p:cNvPr id="4196" name="Google Shape;4196;p44"/>
          <p:cNvSpPr txBox="1"/>
          <p:nvPr/>
        </p:nvSpPr>
        <p:spPr>
          <a:xfrm>
            <a:off x="2213625" y="2410413"/>
            <a:ext cx="1266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NxV (word=row)</a:t>
            </a:r>
            <a:endParaRPr sz="1000">
              <a:latin typeface="Courier New"/>
              <a:ea typeface="Courier New"/>
              <a:cs typeface="Courier New"/>
              <a:sym typeface="Courier New"/>
            </a:endParaRPr>
          </a:p>
        </p:txBody>
      </p:sp>
      <p:grpSp>
        <p:nvGrpSpPr>
          <p:cNvPr id="4197" name="Google Shape;4197;p44"/>
          <p:cNvGrpSpPr/>
          <p:nvPr/>
        </p:nvGrpSpPr>
        <p:grpSpPr>
          <a:xfrm>
            <a:off x="7403754" y="2273909"/>
            <a:ext cx="260454" cy="1352086"/>
            <a:chOff x="6999675" y="1668075"/>
            <a:chExt cx="512100" cy="2872500"/>
          </a:xfrm>
        </p:grpSpPr>
        <p:sp>
          <p:nvSpPr>
            <p:cNvPr id="4198" name="Google Shape;4198;p44"/>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4"/>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200" name="Google Shape;4200;p44"/>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1</a:t>
              </a:r>
              <a:endParaRPr sz="800"/>
            </a:p>
          </p:txBody>
        </p:sp>
        <p:sp>
          <p:nvSpPr>
            <p:cNvPr id="4201" name="Google Shape;4201;p44"/>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202" name="Google Shape;4202;p44"/>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grpSp>
      <p:grpSp>
        <p:nvGrpSpPr>
          <p:cNvPr id="4203" name="Google Shape;4203;p44"/>
          <p:cNvGrpSpPr/>
          <p:nvPr/>
        </p:nvGrpSpPr>
        <p:grpSpPr>
          <a:xfrm>
            <a:off x="6115974" y="2867261"/>
            <a:ext cx="1122178" cy="174954"/>
            <a:chOff x="4695825" y="2977825"/>
            <a:chExt cx="2335925" cy="398800"/>
          </a:xfrm>
        </p:grpSpPr>
        <p:pic>
          <p:nvPicPr>
            <p:cNvPr id="4204" name="Google Shape;4204;p44"/>
            <p:cNvPicPr preferRelativeResize="0"/>
            <p:nvPr/>
          </p:nvPicPr>
          <p:blipFill rotWithShape="1">
            <a:blip r:embed="rId4">
              <a:alphaModFix/>
            </a:blip>
            <a:srcRect b="0" l="0" r="51190" t="0"/>
            <a:stretch/>
          </p:blipFill>
          <p:spPr>
            <a:xfrm>
              <a:off x="4695825" y="3010325"/>
              <a:ext cx="2327339" cy="366300"/>
            </a:xfrm>
            <a:prstGeom prst="rect">
              <a:avLst/>
            </a:prstGeom>
            <a:noFill/>
            <a:ln>
              <a:noFill/>
            </a:ln>
          </p:spPr>
        </p:pic>
        <p:sp>
          <p:nvSpPr>
            <p:cNvPr id="4205" name="Google Shape;4205;p44"/>
            <p:cNvSpPr/>
            <p:nvPr/>
          </p:nvSpPr>
          <p:spPr>
            <a:xfrm>
              <a:off x="4704350" y="2977825"/>
              <a:ext cx="2327400" cy="3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9" name="Shape 4209"/>
        <p:cNvGrpSpPr/>
        <p:nvPr/>
      </p:nvGrpSpPr>
      <p:grpSpPr>
        <a:xfrm>
          <a:off x="0" y="0"/>
          <a:ext cx="0" cy="0"/>
          <a:chOff x="0" y="0"/>
          <a:chExt cx="0" cy="0"/>
        </a:xfrm>
      </p:grpSpPr>
      <p:sp>
        <p:nvSpPr>
          <p:cNvPr id="4210" name="Google Shape;4210;p45"/>
          <p:cNvSpPr txBox="1"/>
          <p:nvPr>
            <p:ph type="title"/>
          </p:nvPr>
        </p:nvSpPr>
        <p:spPr>
          <a:xfrm>
            <a:off x="750800" y="301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r>
              <a:rPr lang="en" sz="1800"/>
              <a:t>(Hidden to Output)</a:t>
            </a:r>
            <a:endParaRPr sz="1800"/>
          </a:p>
        </p:txBody>
      </p:sp>
      <p:sp>
        <p:nvSpPr>
          <p:cNvPr id="4211" name="Google Shape;4211;p45"/>
          <p:cNvSpPr/>
          <p:nvPr/>
        </p:nvSpPr>
        <p:spPr>
          <a:xfrm>
            <a:off x="48660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5"/>
          <p:cNvSpPr/>
          <p:nvPr/>
        </p:nvSpPr>
        <p:spPr>
          <a:xfrm>
            <a:off x="49413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-0.4</a:t>
            </a:r>
            <a:endParaRPr sz="800">
              <a:latin typeface="Courier New"/>
              <a:ea typeface="Courier New"/>
              <a:cs typeface="Courier New"/>
              <a:sym typeface="Courier New"/>
            </a:endParaRPr>
          </a:p>
        </p:txBody>
      </p:sp>
      <p:sp>
        <p:nvSpPr>
          <p:cNvPr id="4213" name="Google Shape;4213;p45"/>
          <p:cNvSpPr/>
          <p:nvPr/>
        </p:nvSpPr>
        <p:spPr>
          <a:xfrm>
            <a:off x="1589475" y="2031325"/>
            <a:ext cx="5121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5"/>
          <p:cNvSpPr/>
          <p:nvPr/>
        </p:nvSpPr>
        <p:spPr>
          <a:xfrm>
            <a:off x="1664725" y="22426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215" name="Google Shape;4215;p45"/>
          <p:cNvSpPr/>
          <p:nvPr/>
        </p:nvSpPr>
        <p:spPr>
          <a:xfrm>
            <a:off x="1664725" y="29418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H2</a:t>
            </a:r>
            <a:endParaRPr sz="800">
              <a:latin typeface="Courier New"/>
              <a:ea typeface="Courier New"/>
              <a:cs typeface="Courier New"/>
              <a:sym typeface="Courier New"/>
            </a:endParaRPr>
          </a:p>
        </p:txBody>
      </p:sp>
      <p:sp>
        <p:nvSpPr>
          <p:cNvPr id="4216" name="Google Shape;4216;p45"/>
          <p:cNvSpPr/>
          <p:nvPr/>
        </p:nvSpPr>
        <p:spPr>
          <a:xfrm>
            <a:off x="1664725" y="3627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grpSp>
        <p:nvGrpSpPr>
          <p:cNvPr id="4217" name="Google Shape;4217;p45"/>
          <p:cNvGrpSpPr/>
          <p:nvPr/>
        </p:nvGrpSpPr>
        <p:grpSpPr>
          <a:xfrm>
            <a:off x="2257613" y="2928587"/>
            <a:ext cx="2206281" cy="371682"/>
            <a:chOff x="4695825" y="2977825"/>
            <a:chExt cx="2335925" cy="398800"/>
          </a:xfrm>
        </p:grpSpPr>
        <p:pic>
          <p:nvPicPr>
            <p:cNvPr id="4218" name="Google Shape;4218;p45"/>
            <p:cNvPicPr preferRelativeResize="0"/>
            <p:nvPr/>
          </p:nvPicPr>
          <p:blipFill rotWithShape="1">
            <a:blip r:embed="rId3">
              <a:alphaModFix/>
            </a:blip>
            <a:srcRect b="0" l="0" r="51190" t="0"/>
            <a:stretch/>
          </p:blipFill>
          <p:spPr>
            <a:xfrm>
              <a:off x="4695825" y="3010325"/>
              <a:ext cx="2327339" cy="366300"/>
            </a:xfrm>
            <a:prstGeom prst="rect">
              <a:avLst/>
            </a:prstGeom>
            <a:noFill/>
            <a:ln>
              <a:noFill/>
            </a:ln>
          </p:spPr>
        </p:pic>
        <p:sp>
          <p:nvSpPr>
            <p:cNvPr id="4219" name="Google Shape;4219;p45"/>
            <p:cNvSpPr/>
            <p:nvPr/>
          </p:nvSpPr>
          <p:spPr>
            <a:xfrm>
              <a:off x="4704350" y="2977825"/>
              <a:ext cx="2327400" cy="3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20" name="Google Shape;4220;p45"/>
          <p:cNvCxnSpPr>
            <a:stCxn id="4214" idx="6"/>
            <a:endCxn id="4219" idx="1"/>
          </p:cNvCxnSpPr>
          <p:nvPr/>
        </p:nvCxnSpPr>
        <p:spPr>
          <a:xfrm>
            <a:off x="2031325" y="2425800"/>
            <a:ext cx="234300" cy="675900"/>
          </a:xfrm>
          <a:prstGeom prst="straightConnector1">
            <a:avLst/>
          </a:prstGeom>
          <a:noFill/>
          <a:ln cap="flat" cmpd="sng" w="9525">
            <a:solidFill>
              <a:schemeClr val="dk2"/>
            </a:solidFill>
            <a:prstDash val="solid"/>
            <a:round/>
            <a:headEnd len="med" w="med" type="none"/>
            <a:tailEnd len="med" w="med" type="triangle"/>
          </a:ln>
        </p:spPr>
      </p:cxnSp>
      <p:cxnSp>
        <p:nvCxnSpPr>
          <p:cNvPr id="4221" name="Google Shape;4221;p45"/>
          <p:cNvCxnSpPr>
            <a:stCxn id="4215" idx="6"/>
            <a:endCxn id="4219" idx="1"/>
          </p:cNvCxnSpPr>
          <p:nvPr/>
        </p:nvCxnSpPr>
        <p:spPr>
          <a:xfrm flipH="1" rot="10800000">
            <a:off x="2031325" y="3101861"/>
            <a:ext cx="234300" cy="23100"/>
          </a:xfrm>
          <a:prstGeom prst="straightConnector1">
            <a:avLst/>
          </a:prstGeom>
          <a:noFill/>
          <a:ln cap="flat" cmpd="sng" w="9525">
            <a:solidFill>
              <a:schemeClr val="dk2"/>
            </a:solidFill>
            <a:prstDash val="solid"/>
            <a:round/>
            <a:headEnd len="med" w="med" type="none"/>
            <a:tailEnd len="med" w="med" type="triangle"/>
          </a:ln>
        </p:spPr>
      </p:cxnSp>
      <p:cxnSp>
        <p:nvCxnSpPr>
          <p:cNvPr id="4222" name="Google Shape;4222;p45"/>
          <p:cNvCxnSpPr>
            <a:stCxn id="4216" idx="6"/>
            <a:endCxn id="4219" idx="1"/>
          </p:cNvCxnSpPr>
          <p:nvPr/>
        </p:nvCxnSpPr>
        <p:spPr>
          <a:xfrm flipH="1" rot="10800000">
            <a:off x="2031325" y="3101861"/>
            <a:ext cx="234300" cy="708900"/>
          </a:xfrm>
          <a:prstGeom prst="straightConnector1">
            <a:avLst/>
          </a:prstGeom>
          <a:noFill/>
          <a:ln cap="flat" cmpd="sng" w="9525">
            <a:solidFill>
              <a:schemeClr val="dk2"/>
            </a:solidFill>
            <a:prstDash val="solid"/>
            <a:round/>
            <a:headEnd len="med" w="med" type="none"/>
            <a:tailEnd len="med" w="med" type="triangle"/>
          </a:ln>
        </p:spPr>
      </p:cxnSp>
      <p:cxnSp>
        <p:nvCxnSpPr>
          <p:cNvPr id="4223" name="Google Shape;4223;p45"/>
          <p:cNvCxnSpPr>
            <a:stCxn id="4219" idx="3"/>
            <a:endCxn id="4224" idx="2"/>
          </p:cNvCxnSpPr>
          <p:nvPr/>
        </p:nvCxnSpPr>
        <p:spPr>
          <a:xfrm flipH="1" rot="10800000">
            <a:off x="4463894" y="2730999"/>
            <a:ext cx="477300" cy="370800"/>
          </a:xfrm>
          <a:prstGeom prst="straightConnector1">
            <a:avLst/>
          </a:prstGeom>
          <a:noFill/>
          <a:ln cap="flat" cmpd="sng" w="9525">
            <a:solidFill>
              <a:schemeClr val="dk2"/>
            </a:solidFill>
            <a:prstDash val="solid"/>
            <a:round/>
            <a:headEnd len="med" w="med" type="none"/>
            <a:tailEnd len="med" w="med" type="triangle"/>
          </a:ln>
        </p:spPr>
      </p:cxnSp>
      <p:cxnSp>
        <p:nvCxnSpPr>
          <p:cNvPr id="4225" name="Google Shape;4225;p45"/>
          <p:cNvCxnSpPr>
            <a:stCxn id="4219" idx="3"/>
            <a:endCxn id="4212" idx="2"/>
          </p:cNvCxnSpPr>
          <p:nvPr/>
        </p:nvCxnSpPr>
        <p:spPr>
          <a:xfrm flipH="1" rot="10800000">
            <a:off x="4463894" y="2032299"/>
            <a:ext cx="477300" cy="1069500"/>
          </a:xfrm>
          <a:prstGeom prst="straightConnector1">
            <a:avLst/>
          </a:prstGeom>
          <a:noFill/>
          <a:ln cap="flat" cmpd="sng" w="9525">
            <a:solidFill>
              <a:schemeClr val="dk2"/>
            </a:solidFill>
            <a:prstDash val="solid"/>
            <a:round/>
            <a:headEnd len="med" w="med" type="none"/>
            <a:tailEnd len="med" w="med" type="triangle"/>
          </a:ln>
        </p:spPr>
      </p:cxnSp>
      <p:cxnSp>
        <p:nvCxnSpPr>
          <p:cNvPr id="4226" name="Google Shape;4226;p45"/>
          <p:cNvCxnSpPr>
            <a:stCxn id="4219" idx="3"/>
            <a:endCxn id="4227" idx="2"/>
          </p:cNvCxnSpPr>
          <p:nvPr/>
        </p:nvCxnSpPr>
        <p:spPr>
          <a:xfrm>
            <a:off x="4463894" y="3101799"/>
            <a:ext cx="477300" cy="1026600"/>
          </a:xfrm>
          <a:prstGeom prst="straightConnector1">
            <a:avLst/>
          </a:prstGeom>
          <a:noFill/>
          <a:ln cap="flat" cmpd="sng" w="9525">
            <a:solidFill>
              <a:schemeClr val="dk2"/>
            </a:solidFill>
            <a:prstDash val="solid"/>
            <a:round/>
            <a:headEnd len="med" w="med" type="none"/>
            <a:tailEnd len="med" w="med" type="triangle"/>
          </a:ln>
        </p:spPr>
      </p:cxnSp>
      <p:cxnSp>
        <p:nvCxnSpPr>
          <p:cNvPr id="4228" name="Google Shape;4228;p45"/>
          <p:cNvCxnSpPr>
            <a:stCxn id="4219" idx="3"/>
            <a:endCxn id="4229" idx="2"/>
          </p:cNvCxnSpPr>
          <p:nvPr/>
        </p:nvCxnSpPr>
        <p:spPr>
          <a:xfrm>
            <a:off x="4463894" y="3101799"/>
            <a:ext cx="477300" cy="327900"/>
          </a:xfrm>
          <a:prstGeom prst="straightConnector1">
            <a:avLst/>
          </a:prstGeom>
          <a:noFill/>
          <a:ln cap="flat" cmpd="sng" w="9525">
            <a:solidFill>
              <a:schemeClr val="dk2"/>
            </a:solidFill>
            <a:prstDash val="solid"/>
            <a:round/>
            <a:headEnd len="med" w="med" type="none"/>
            <a:tailEnd len="med" w="med" type="triangle"/>
          </a:ln>
        </p:spPr>
      </p:cxnSp>
      <p:sp>
        <p:nvSpPr>
          <p:cNvPr id="4230" name="Google Shape;4230;p45"/>
          <p:cNvSpPr txBox="1"/>
          <p:nvPr/>
        </p:nvSpPr>
        <p:spPr>
          <a:xfrm>
            <a:off x="1323475" y="13391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Hidden Layer</a:t>
            </a:r>
            <a:endParaRPr>
              <a:latin typeface="Titillium Web Light"/>
              <a:ea typeface="Titillium Web Light"/>
              <a:cs typeface="Titillium Web Light"/>
              <a:sym typeface="Titillium Web Light"/>
            </a:endParaRPr>
          </a:p>
        </p:txBody>
      </p:sp>
      <p:sp>
        <p:nvSpPr>
          <p:cNvPr id="4231" name="Google Shape;4231;p45"/>
          <p:cNvSpPr txBox="1"/>
          <p:nvPr/>
        </p:nvSpPr>
        <p:spPr>
          <a:xfrm>
            <a:off x="5666875" y="729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Output Layer</a:t>
            </a:r>
            <a:endParaRPr>
              <a:latin typeface="Titillium Web Light"/>
              <a:ea typeface="Titillium Web Light"/>
              <a:cs typeface="Titillium Web Light"/>
              <a:sym typeface="Titillium Web Light"/>
            </a:endParaRPr>
          </a:p>
        </p:txBody>
      </p:sp>
      <p:grpSp>
        <p:nvGrpSpPr>
          <p:cNvPr id="4232" name="Google Shape;4232;p45"/>
          <p:cNvGrpSpPr/>
          <p:nvPr/>
        </p:nvGrpSpPr>
        <p:grpSpPr>
          <a:xfrm>
            <a:off x="7075875" y="1668075"/>
            <a:ext cx="512100" cy="2872500"/>
            <a:chOff x="6999675" y="1668075"/>
            <a:chExt cx="512100" cy="2872500"/>
          </a:xfrm>
        </p:grpSpPr>
        <p:sp>
          <p:nvSpPr>
            <p:cNvPr id="4233" name="Google Shape;4233;p45"/>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5"/>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235" name="Google Shape;4235;p45"/>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36" name="Google Shape;4236;p45"/>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237" name="Google Shape;4237;p45"/>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238" name="Google Shape;4238;p45"/>
          <p:cNvSpPr txBox="1"/>
          <p:nvPr/>
        </p:nvSpPr>
        <p:spPr>
          <a:xfrm>
            <a:off x="4825275" y="1176325"/>
            <a:ext cx="25941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Score		Softmax	Target</a:t>
            </a:r>
            <a:endParaRPr>
              <a:latin typeface="Titillium Web Light"/>
              <a:ea typeface="Titillium Web Light"/>
              <a:cs typeface="Titillium Web Light"/>
              <a:sym typeface="Titillium Web Light"/>
            </a:endParaRPr>
          </a:p>
        </p:txBody>
      </p:sp>
      <p:sp>
        <p:nvSpPr>
          <p:cNvPr id="4239" name="Google Shape;4239;p45"/>
          <p:cNvSpPr/>
          <p:nvPr/>
        </p:nvSpPr>
        <p:spPr>
          <a:xfrm>
            <a:off x="4941325" y="25348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0.12</a:t>
            </a:r>
            <a:endParaRPr sz="800">
              <a:latin typeface="Courier New"/>
              <a:ea typeface="Courier New"/>
              <a:cs typeface="Courier New"/>
              <a:sym typeface="Courier New"/>
            </a:endParaRPr>
          </a:p>
        </p:txBody>
      </p:sp>
      <p:sp>
        <p:nvSpPr>
          <p:cNvPr id="4240" name="Google Shape;4240;p45"/>
          <p:cNvSpPr/>
          <p:nvPr/>
        </p:nvSpPr>
        <p:spPr>
          <a:xfrm>
            <a:off x="4941325" y="32206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0.33</a:t>
            </a:r>
            <a:endParaRPr sz="800">
              <a:latin typeface="Courier New"/>
              <a:ea typeface="Courier New"/>
              <a:cs typeface="Courier New"/>
              <a:sym typeface="Courier New"/>
            </a:endParaRPr>
          </a:p>
        </p:txBody>
      </p:sp>
      <p:sp>
        <p:nvSpPr>
          <p:cNvPr id="4241" name="Google Shape;4241;p45"/>
          <p:cNvSpPr/>
          <p:nvPr/>
        </p:nvSpPr>
        <p:spPr>
          <a:xfrm>
            <a:off x="4941325" y="39064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a:t>
            </a:r>
            <a:r>
              <a:rPr lang="en" sz="800">
                <a:latin typeface="Courier New"/>
                <a:ea typeface="Courier New"/>
                <a:cs typeface="Courier New"/>
                <a:sym typeface="Courier New"/>
              </a:rPr>
              <a:t>0.1</a:t>
            </a:r>
            <a:endParaRPr sz="800">
              <a:latin typeface="Courier New"/>
              <a:ea typeface="Courier New"/>
              <a:cs typeface="Courier New"/>
              <a:sym typeface="Courier New"/>
            </a:endParaRPr>
          </a:p>
        </p:txBody>
      </p:sp>
      <p:sp>
        <p:nvSpPr>
          <p:cNvPr id="4242" name="Google Shape;4242;p45"/>
          <p:cNvSpPr txBox="1"/>
          <p:nvPr/>
        </p:nvSpPr>
        <p:spPr>
          <a:xfrm>
            <a:off x="2496550" y="2200025"/>
            <a:ext cx="14781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 = cT*h </a:t>
            </a:r>
            <a:endParaRPr>
              <a:latin typeface="Titillium Web Light"/>
              <a:ea typeface="Titillium Web Light"/>
              <a:cs typeface="Titillium Web Light"/>
              <a:sym typeface="Titillium Web Light"/>
            </a:endParaRPr>
          </a:p>
        </p:txBody>
      </p:sp>
      <p:cxnSp>
        <p:nvCxnSpPr>
          <p:cNvPr id="4243" name="Google Shape;4243;p45"/>
          <p:cNvCxnSpPr/>
          <p:nvPr/>
        </p:nvCxnSpPr>
        <p:spPr>
          <a:xfrm flipH="1">
            <a:off x="2586850" y="2656975"/>
            <a:ext cx="100200" cy="200400"/>
          </a:xfrm>
          <a:prstGeom prst="straightConnector1">
            <a:avLst/>
          </a:prstGeom>
          <a:noFill/>
          <a:ln cap="flat" cmpd="sng" w="9525">
            <a:solidFill>
              <a:schemeClr val="dk2"/>
            </a:solidFill>
            <a:prstDash val="solid"/>
            <a:round/>
            <a:headEnd len="med" w="med" type="none"/>
            <a:tailEnd len="med" w="med" type="triangle"/>
          </a:ln>
        </p:spPr>
      </p:cxnSp>
      <p:cxnSp>
        <p:nvCxnSpPr>
          <p:cNvPr id="4244" name="Google Shape;4244;p45"/>
          <p:cNvCxnSpPr/>
          <p:nvPr/>
        </p:nvCxnSpPr>
        <p:spPr>
          <a:xfrm>
            <a:off x="3017925" y="2697075"/>
            <a:ext cx="40200" cy="170400"/>
          </a:xfrm>
          <a:prstGeom prst="straightConnector1">
            <a:avLst/>
          </a:prstGeom>
          <a:noFill/>
          <a:ln cap="flat" cmpd="sng" w="9525">
            <a:solidFill>
              <a:schemeClr val="dk2"/>
            </a:solidFill>
            <a:prstDash val="solid"/>
            <a:round/>
            <a:headEnd len="med" w="med" type="none"/>
            <a:tailEnd len="med" w="med" type="triangle"/>
          </a:ln>
        </p:spPr>
      </p:cxnSp>
      <p:cxnSp>
        <p:nvCxnSpPr>
          <p:cNvPr id="4245" name="Google Shape;4245;p45"/>
          <p:cNvCxnSpPr/>
          <p:nvPr/>
        </p:nvCxnSpPr>
        <p:spPr>
          <a:xfrm>
            <a:off x="3418975" y="2687050"/>
            <a:ext cx="150300" cy="150300"/>
          </a:xfrm>
          <a:prstGeom prst="straightConnector1">
            <a:avLst/>
          </a:prstGeom>
          <a:noFill/>
          <a:ln cap="flat" cmpd="sng" w="9525">
            <a:solidFill>
              <a:schemeClr val="dk2"/>
            </a:solidFill>
            <a:prstDash val="solid"/>
            <a:round/>
            <a:headEnd len="med" w="med" type="none"/>
            <a:tailEnd len="med" w="med" type="triangle"/>
          </a:ln>
        </p:spPr>
      </p:cxnSp>
      <p:cxnSp>
        <p:nvCxnSpPr>
          <p:cNvPr id="4246" name="Google Shape;4246;p45"/>
          <p:cNvCxnSpPr/>
          <p:nvPr/>
        </p:nvCxnSpPr>
        <p:spPr>
          <a:xfrm>
            <a:off x="3749850" y="2636925"/>
            <a:ext cx="360900" cy="200400"/>
          </a:xfrm>
          <a:prstGeom prst="straightConnector1">
            <a:avLst/>
          </a:prstGeom>
          <a:noFill/>
          <a:ln cap="flat" cmpd="sng" w="9525">
            <a:solidFill>
              <a:schemeClr val="dk2"/>
            </a:solidFill>
            <a:prstDash val="solid"/>
            <a:round/>
            <a:headEnd len="med" w="med" type="none"/>
            <a:tailEnd len="med" w="med" type="triangle"/>
          </a:ln>
        </p:spPr>
      </p:cxnSp>
      <p:cxnSp>
        <p:nvCxnSpPr>
          <p:cNvPr id="4247" name="Google Shape;4247;p45"/>
          <p:cNvCxnSpPr>
            <a:stCxn id="4242" idx="0"/>
            <a:endCxn id="4238" idx="1"/>
          </p:cNvCxnSpPr>
          <p:nvPr/>
        </p:nvCxnSpPr>
        <p:spPr>
          <a:xfrm rot="-5400000">
            <a:off x="3687100" y="1061825"/>
            <a:ext cx="686700" cy="1589700"/>
          </a:xfrm>
          <a:prstGeom prst="curvedConnector2">
            <a:avLst/>
          </a:prstGeom>
          <a:noFill/>
          <a:ln cap="flat" cmpd="sng" w="9525">
            <a:solidFill>
              <a:schemeClr val="dk2"/>
            </a:solidFill>
            <a:prstDash val="solid"/>
            <a:round/>
            <a:headEnd len="med" w="med" type="none"/>
            <a:tailEnd len="med" w="med" type="stealth"/>
          </a:ln>
        </p:spPr>
      </p:cxnSp>
      <p:sp>
        <p:nvSpPr>
          <p:cNvPr id="4248" name="Google Shape;4248;p45"/>
          <p:cNvSpPr/>
          <p:nvPr/>
        </p:nvSpPr>
        <p:spPr>
          <a:xfrm>
            <a:off x="5932875" y="1668075"/>
            <a:ext cx="6063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5"/>
          <p:cNvSpPr/>
          <p:nvPr/>
        </p:nvSpPr>
        <p:spPr>
          <a:xfrm>
            <a:off x="6008125" y="18490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0.05</a:t>
            </a:r>
            <a:endParaRPr sz="900">
              <a:latin typeface="Courier New"/>
              <a:ea typeface="Courier New"/>
              <a:cs typeface="Courier New"/>
              <a:sym typeface="Courier New"/>
            </a:endParaRPr>
          </a:p>
        </p:txBody>
      </p:sp>
      <p:sp>
        <p:nvSpPr>
          <p:cNvPr id="4250" name="Google Shape;4250;p45"/>
          <p:cNvSpPr/>
          <p:nvPr/>
        </p:nvSpPr>
        <p:spPr>
          <a:xfrm>
            <a:off x="6008125" y="25348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0.2</a:t>
            </a:r>
            <a:endParaRPr sz="900">
              <a:latin typeface="Courier New"/>
              <a:ea typeface="Courier New"/>
              <a:cs typeface="Courier New"/>
              <a:sym typeface="Courier New"/>
            </a:endParaRPr>
          </a:p>
        </p:txBody>
      </p:sp>
      <p:sp>
        <p:nvSpPr>
          <p:cNvPr id="4251" name="Google Shape;4251;p45"/>
          <p:cNvSpPr/>
          <p:nvPr/>
        </p:nvSpPr>
        <p:spPr>
          <a:xfrm>
            <a:off x="6008125" y="3220675"/>
            <a:ext cx="4773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0.7</a:t>
            </a:r>
            <a:endParaRPr sz="900">
              <a:latin typeface="Courier New"/>
              <a:ea typeface="Courier New"/>
              <a:cs typeface="Courier New"/>
              <a:sym typeface="Courier New"/>
            </a:endParaRPr>
          </a:p>
        </p:txBody>
      </p:sp>
      <p:sp>
        <p:nvSpPr>
          <p:cNvPr id="4252" name="Google Shape;4252;p45"/>
          <p:cNvSpPr/>
          <p:nvPr/>
        </p:nvSpPr>
        <p:spPr>
          <a:xfrm>
            <a:off x="6008125" y="39064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0.15</a:t>
            </a:r>
            <a:endParaRPr sz="900">
              <a:latin typeface="Courier New"/>
              <a:ea typeface="Courier New"/>
              <a:cs typeface="Courier New"/>
              <a:sym typeface="Courier New"/>
            </a:endParaRPr>
          </a:p>
        </p:txBody>
      </p:sp>
      <p:grpSp>
        <p:nvGrpSpPr>
          <p:cNvPr id="4253" name="Google Shape;4253;p45"/>
          <p:cNvGrpSpPr/>
          <p:nvPr/>
        </p:nvGrpSpPr>
        <p:grpSpPr>
          <a:xfrm>
            <a:off x="700418" y="2802522"/>
            <a:ext cx="476981" cy="370211"/>
            <a:chOff x="1757375" y="2771275"/>
            <a:chExt cx="1897300" cy="661800"/>
          </a:xfrm>
        </p:grpSpPr>
        <p:pic>
          <p:nvPicPr>
            <p:cNvPr id="4254" name="Google Shape;4254;p45"/>
            <p:cNvPicPr preferRelativeResize="0"/>
            <p:nvPr/>
          </p:nvPicPr>
          <p:blipFill rotWithShape="1">
            <a:blip r:embed="rId4">
              <a:alphaModFix/>
            </a:blip>
            <a:srcRect b="50000" l="0" r="0" t="0"/>
            <a:stretch/>
          </p:blipFill>
          <p:spPr>
            <a:xfrm>
              <a:off x="1757375" y="2928063"/>
              <a:ext cx="1877941" cy="405687"/>
            </a:xfrm>
            <a:prstGeom prst="rect">
              <a:avLst/>
            </a:prstGeom>
            <a:noFill/>
            <a:ln>
              <a:noFill/>
            </a:ln>
          </p:spPr>
        </p:pic>
        <p:sp>
          <p:nvSpPr>
            <p:cNvPr id="4255" name="Google Shape;4255;p45"/>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56" name="Google Shape;4256;p45"/>
          <p:cNvCxnSpPr>
            <a:stCxn id="4257" idx="6"/>
            <a:endCxn id="4255" idx="1"/>
          </p:cNvCxnSpPr>
          <p:nvPr/>
        </p:nvCxnSpPr>
        <p:spPr>
          <a:xfrm>
            <a:off x="493640" y="2382463"/>
            <a:ext cx="211500" cy="605100"/>
          </a:xfrm>
          <a:prstGeom prst="straightConnector1">
            <a:avLst/>
          </a:prstGeom>
          <a:noFill/>
          <a:ln cap="flat" cmpd="sng" w="9525">
            <a:solidFill>
              <a:schemeClr val="dk2"/>
            </a:solidFill>
            <a:prstDash val="solid"/>
            <a:round/>
            <a:headEnd len="med" w="med" type="none"/>
            <a:tailEnd len="med" w="med" type="triangle"/>
          </a:ln>
        </p:spPr>
      </p:cxnSp>
      <p:cxnSp>
        <p:nvCxnSpPr>
          <p:cNvPr id="4258" name="Google Shape;4258;p45"/>
          <p:cNvCxnSpPr>
            <a:stCxn id="4259" idx="6"/>
            <a:endCxn id="4255" idx="1"/>
          </p:cNvCxnSpPr>
          <p:nvPr/>
        </p:nvCxnSpPr>
        <p:spPr>
          <a:xfrm>
            <a:off x="493640" y="2765880"/>
            <a:ext cx="211500" cy="221700"/>
          </a:xfrm>
          <a:prstGeom prst="straightConnector1">
            <a:avLst/>
          </a:prstGeom>
          <a:noFill/>
          <a:ln cap="flat" cmpd="sng" w="9525">
            <a:solidFill>
              <a:schemeClr val="dk2"/>
            </a:solidFill>
            <a:prstDash val="solid"/>
            <a:round/>
            <a:headEnd len="med" w="med" type="none"/>
            <a:tailEnd len="med" w="med" type="triangle"/>
          </a:ln>
        </p:spPr>
      </p:cxnSp>
      <p:cxnSp>
        <p:nvCxnSpPr>
          <p:cNvPr id="4260" name="Google Shape;4260;p45"/>
          <p:cNvCxnSpPr>
            <a:stCxn id="4261" idx="6"/>
            <a:endCxn id="4255" idx="1"/>
          </p:cNvCxnSpPr>
          <p:nvPr/>
        </p:nvCxnSpPr>
        <p:spPr>
          <a:xfrm flipH="1" rot="10800000">
            <a:off x="493640" y="2987490"/>
            <a:ext cx="211500" cy="169500"/>
          </a:xfrm>
          <a:prstGeom prst="straightConnector1">
            <a:avLst/>
          </a:prstGeom>
          <a:noFill/>
          <a:ln cap="flat" cmpd="sng" w="9525">
            <a:solidFill>
              <a:schemeClr val="dk2"/>
            </a:solidFill>
            <a:prstDash val="solid"/>
            <a:round/>
            <a:headEnd len="med" w="med" type="none"/>
            <a:tailEnd len="med" w="med" type="triangle"/>
          </a:ln>
        </p:spPr>
      </p:cxnSp>
      <p:cxnSp>
        <p:nvCxnSpPr>
          <p:cNvPr id="4262" name="Google Shape;4262;p45"/>
          <p:cNvCxnSpPr>
            <a:stCxn id="4263" idx="6"/>
            <a:endCxn id="4255" idx="1"/>
          </p:cNvCxnSpPr>
          <p:nvPr/>
        </p:nvCxnSpPr>
        <p:spPr>
          <a:xfrm flipH="1" rot="10800000">
            <a:off x="493640" y="2987481"/>
            <a:ext cx="211500" cy="560400"/>
          </a:xfrm>
          <a:prstGeom prst="straightConnector1">
            <a:avLst/>
          </a:prstGeom>
          <a:noFill/>
          <a:ln cap="flat" cmpd="sng" w="9525">
            <a:solidFill>
              <a:schemeClr val="dk2"/>
            </a:solidFill>
            <a:prstDash val="solid"/>
            <a:round/>
            <a:headEnd len="med" w="med" type="none"/>
            <a:tailEnd len="med" w="med" type="triangle"/>
          </a:ln>
        </p:spPr>
      </p:cxnSp>
      <p:sp>
        <p:nvSpPr>
          <p:cNvPr id="4264" name="Google Shape;4264;p45"/>
          <p:cNvSpPr txBox="1"/>
          <p:nvPr/>
        </p:nvSpPr>
        <p:spPr>
          <a:xfrm>
            <a:off x="216935" y="2325408"/>
            <a:ext cx="1008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Wo</a:t>
            </a:r>
            <a:endParaRPr sz="1000">
              <a:latin typeface="Courier New"/>
              <a:ea typeface="Courier New"/>
              <a:cs typeface="Courier New"/>
              <a:sym typeface="Courier New"/>
            </a:endParaRPr>
          </a:p>
        </p:txBody>
      </p:sp>
      <p:sp>
        <p:nvSpPr>
          <p:cNvPr id="4265" name="Google Shape;4265;p45"/>
          <p:cNvSpPr txBox="1"/>
          <p:nvPr/>
        </p:nvSpPr>
        <p:spPr>
          <a:xfrm>
            <a:off x="197775" y="2879592"/>
            <a:ext cx="1287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grpSp>
        <p:nvGrpSpPr>
          <p:cNvPr id="4266" name="Google Shape;4266;p45"/>
          <p:cNvGrpSpPr/>
          <p:nvPr/>
        </p:nvGrpSpPr>
        <p:grpSpPr>
          <a:xfrm>
            <a:off x="317740" y="2171503"/>
            <a:ext cx="203867" cy="1606877"/>
            <a:chOff x="6999675" y="1668075"/>
            <a:chExt cx="512100" cy="2872500"/>
          </a:xfrm>
        </p:grpSpPr>
        <p:sp>
          <p:nvSpPr>
            <p:cNvPr id="4267" name="Google Shape;4267;p45"/>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259" name="Google Shape;4259;p45"/>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261" name="Google Shape;4261;p45"/>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263" name="Google Shape;4263;p45"/>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257" name="Google Shape;4257;p45"/>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1</a:t>
              </a:r>
              <a:endParaRPr sz="800"/>
            </a:p>
          </p:txBody>
        </p:sp>
      </p:grpSp>
      <p:cxnSp>
        <p:nvCxnSpPr>
          <p:cNvPr id="4268" name="Google Shape;4268;p45"/>
          <p:cNvCxnSpPr>
            <a:stCxn id="4255" idx="3"/>
            <a:endCxn id="4213" idx="1"/>
          </p:cNvCxnSpPr>
          <p:nvPr/>
        </p:nvCxnSpPr>
        <p:spPr>
          <a:xfrm>
            <a:off x="1177399" y="2987627"/>
            <a:ext cx="412200" cy="145800"/>
          </a:xfrm>
          <a:prstGeom prst="straightConnector1">
            <a:avLst/>
          </a:prstGeom>
          <a:noFill/>
          <a:ln cap="flat" cmpd="sng" w="9525">
            <a:solidFill>
              <a:schemeClr val="dk2"/>
            </a:solidFill>
            <a:prstDash val="solid"/>
            <a:round/>
            <a:headEnd len="med" w="med" type="none"/>
            <a:tailEnd len="med" w="med" type="triangle"/>
          </a:ln>
        </p:spPr>
      </p:cxnSp>
      <p:sp>
        <p:nvSpPr>
          <p:cNvPr id="4269" name="Google Shape;4269;p45"/>
          <p:cNvSpPr txBox="1"/>
          <p:nvPr/>
        </p:nvSpPr>
        <p:spPr>
          <a:xfrm>
            <a:off x="6589325" y="2780325"/>
            <a:ext cx="5505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Titillium Web Light"/>
                <a:ea typeface="Titillium Web Light"/>
                <a:cs typeface="Titillium Web Light"/>
                <a:sym typeface="Titillium Web Light"/>
              </a:rPr>
              <a:t>??</a:t>
            </a:r>
            <a:endParaRPr sz="2400">
              <a:solidFill>
                <a:schemeClr val="accent2"/>
              </a:solidFill>
              <a:latin typeface="Titillium Web Light"/>
              <a:ea typeface="Titillium Web Light"/>
              <a:cs typeface="Titillium Web Light"/>
              <a:sym typeface="Titillium Web Light"/>
            </a:endParaRPr>
          </a:p>
        </p:txBody>
      </p:sp>
      <p:cxnSp>
        <p:nvCxnSpPr>
          <p:cNvPr id="4270" name="Google Shape;4270;p45"/>
          <p:cNvCxnSpPr>
            <a:stCxn id="4233" idx="2"/>
            <a:endCxn id="4219" idx="2"/>
          </p:cNvCxnSpPr>
          <p:nvPr/>
        </p:nvCxnSpPr>
        <p:spPr>
          <a:xfrm flipH="1" rot="5400000">
            <a:off x="4715475" y="1924125"/>
            <a:ext cx="1265700" cy="3967200"/>
          </a:xfrm>
          <a:prstGeom prst="curvedConnector3">
            <a:avLst>
              <a:gd fmla="val -18814" name="adj1"/>
            </a:avLst>
          </a:prstGeom>
          <a:noFill/>
          <a:ln cap="flat" cmpd="sng" w="9525">
            <a:solidFill>
              <a:schemeClr val="dk2"/>
            </a:solidFill>
            <a:prstDash val="solid"/>
            <a:round/>
            <a:headEnd len="med" w="med" type="none"/>
            <a:tailEnd len="med" w="med" type="triangle"/>
          </a:ln>
        </p:spPr>
      </p:cxnSp>
      <p:cxnSp>
        <p:nvCxnSpPr>
          <p:cNvPr id="4271" name="Google Shape;4271;p45"/>
          <p:cNvCxnSpPr>
            <a:stCxn id="4233" idx="2"/>
            <a:endCxn id="4255" idx="2"/>
          </p:cNvCxnSpPr>
          <p:nvPr/>
        </p:nvCxnSpPr>
        <p:spPr>
          <a:xfrm flipH="1" rot="5400000">
            <a:off x="3452775" y="661425"/>
            <a:ext cx="1367700" cy="6390600"/>
          </a:xfrm>
          <a:prstGeom prst="curvedConnector3">
            <a:avLst>
              <a:gd fmla="val -17411" name="adj1"/>
            </a:avLst>
          </a:prstGeom>
          <a:noFill/>
          <a:ln cap="flat" cmpd="sng" w="9525">
            <a:solidFill>
              <a:schemeClr val="dk2"/>
            </a:solidFill>
            <a:prstDash val="solid"/>
            <a:round/>
            <a:headEnd len="med" w="med" type="none"/>
            <a:tailEnd len="med" w="med" type="triangle"/>
          </a:ln>
        </p:spPr>
      </p:cxnSp>
      <p:cxnSp>
        <p:nvCxnSpPr>
          <p:cNvPr id="4272" name="Google Shape;4272;p45"/>
          <p:cNvCxnSpPr>
            <a:stCxn id="4211" idx="3"/>
            <a:endCxn id="4248" idx="1"/>
          </p:cNvCxnSpPr>
          <p:nvPr/>
        </p:nvCxnSpPr>
        <p:spPr>
          <a:xfrm>
            <a:off x="5378175" y="3104325"/>
            <a:ext cx="554700" cy="0"/>
          </a:xfrm>
          <a:prstGeom prst="straightConnector1">
            <a:avLst/>
          </a:prstGeom>
          <a:noFill/>
          <a:ln cap="flat" cmpd="sng" w="9525">
            <a:solidFill>
              <a:schemeClr val="dk2"/>
            </a:solidFill>
            <a:prstDash val="solid"/>
            <a:round/>
            <a:headEnd len="med" w="med" type="none"/>
            <a:tailEnd len="med" w="med" type="triangle"/>
          </a:ln>
        </p:spPr>
      </p:cxnSp>
      <p:sp>
        <p:nvSpPr>
          <p:cNvPr id="4273" name="Google Shape;4273;p45"/>
          <p:cNvSpPr txBox="1"/>
          <p:nvPr/>
        </p:nvSpPr>
        <p:spPr>
          <a:xfrm>
            <a:off x="2265625" y="3361375"/>
            <a:ext cx="16794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VxN (word=Column)</a:t>
            </a:r>
            <a:endParaRPr sz="10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7" name="Shape 4277"/>
        <p:cNvGrpSpPr/>
        <p:nvPr/>
      </p:nvGrpSpPr>
      <p:grpSpPr>
        <a:xfrm>
          <a:off x="0" y="0"/>
          <a:ext cx="0" cy="0"/>
          <a:chOff x="0" y="0"/>
          <a:chExt cx="0" cy="0"/>
        </a:xfrm>
      </p:grpSpPr>
      <p:sp>
        <p:nvSpPr>
          <p:cNvPr id="4278" name="Google Shape;4278;p46"/>
          <p:cNvSpPr txBox="1"/>
          <p:nvPr>
            <p:ph type="title"/>
          </p:nvPr>
        </p:nvSpPr>
        <p:spPr>
          <a:xfrm>
            <a:off x="750800" y="301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endParaRPr sz="1800"/>
          </a:p>
        </p:txBody>
      </p:sp>
      <p:sp>
        <p:nvSpPr>
          <p:cNvPr id="4279" name="Google Shape;4279;p46"/>
          <p:cNvSpPr/>
          <p:nvPr/>
        </p:nvSpPr>
        <p:spPr>
          <a:xfrm>
            <a:off x="48660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6"/>
          <p:cNvSpPr/>
          <p:nvPr/>
        </p:nvSpPr>
        <p:spPr>
          <a:xfrm>
            <a:off x="49413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-0.4</a:t>
            </a:r>
            <a:endParaRPr sz="800">
              <a:latin typeface="Courier New"/>
              <a:ea typeface="Courier New"/>
              <a:cs typeface="Courier New"/>
              <a:sym typeface="Courier New"/>
            </a:endParaRPr>
          </a:p>
        </p:txBody>
      </p:sp>
      <p:sp>
        <p:nvSpPr>
          <p:cNvPr id="4281" name="Google Shape;4281;p46"/>
          <p:cNvSpPr/>
          <p:nvPr/>
        </p:nvSpPr>
        <p:spPr>
          <a:xfrm>
            <a:off x="1589475" y="2031325"/>
            <a:ext cx="5121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6"/>
          <p:cNvSpPr/>
          <p:nvPr/>
        </p:nvSpPr>
        <p:spPr>
          <a:xfrm>
            <a:off x="1664725" y="22426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283" name="Google Shape;4283;p46"/>
          <p:cNvSpPr/>
          <p:nvPr/>
        </p:nvSpPr>
        <p:spPr>
          <a:xfrm>
            <a:off x="1664725" y="29418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H2</a:t>
            </a:r>
            <a:endParaRPr sz="800">
              <a:latin typeface="Courier New"/>
              <a:ea typeface="Courier New"/>
              <a:cs typeface="Courier New"/>
              <a:sym typeface="Courier New"/>
            </a:endParaRPr>
          </a:p>
        </p:txBody>
      </p:sp>
      <p:sp>
        <p:nvSpPr>
          <p:cNvPr id="4284" name="Google Shape;4284;p46"/>
          <p:cNvSpPr/>
          <p:nvPr/>
        </p:nvSpPr>
        <p:spPr>
          <a:xfrm>
            <a:off x="1664725" y="3627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grpSp>
        <p:nvGrpSpPr>
          <p:cNvPr id="4285" name="Google Shape;4285;p46"/>
          <p:cNvGrpSpPr/>
          <p:nvPr/>
        </p:nvGrpSpPr>
        <p:grpSpPr>
          <a:xfrm>
            <a:off x="2257613" y="2928587"/>
            <a:ext cx="2206281" cy="371682"/>
            <a:chOff x="4695825" y="2977825"/>
            <a:chExt cx="2335925" cy="398800"/>
          </a:xfrm>
        </p:grpSpPr>
        <p:pic>
          <p:nvPicPr>
            <p:cNvPr id="4286" name="Google Shape;4286;p46"/>
            <p:cNvPicPr preferRelativeResize="0"/>
            <p:nvPr/>
          </p:nvPicPr>
          <p:blipFill rotWithShape="1">
            <a:blip r:embed="rId3">
              <a:alphaModFix/>
            </a:blip>
            <a:srcRect b="0" l="0" r="51190" t="0"/>
            <a:stretch/>
          </p:blipFill>
          <p:spPr>
            <a:xfrm>
              <a:off x="4695825" y="3010325"/>
              <a:ext cx="2327339" cy="366300"/>
            </a:xfrm>
            <a:prstGeom prst="rect">
              <a:avLst/>
            </a:prstGeom>
            <a:noFill/>
            <a:ln>
              <a:noFill/>
            </a:ln>
          </p:spPr>
        </p:pic>
        <p:sp>
          <p:nvSpPr>
            <p:cNvPr id="4287" name="Google Shape;4287;p46"/>
            <p:cNvSpPr/>
            <p:nvPr/>
          </p:nvSpPr>
          <p:spPr>
            <a:xfrm>
              <a:off x="4704350" y="2977825"/>
              <a:ext cx="2327400" cy="3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88" name="Google Shape;4288;p46"/>
          <p:cNvCxnSpPr>
            <a:stCxn id="4282" idx="6"/>
            <a:endCxn id="4287" idx="1"/>
          </p:cNvCxnSpPr>
          <p:nvPr/>
        </p:nvCxnSpPr>
        <p:spPr>
          <a:xfrm>
            <a:off x="2031325" y="2425800"/>
            <a:ext cx="234300" cy="675900"/>
          </a:xfrm>
          <a:prstGeom prst="straightConnector1">
            <a:avLst/>
          </a:prstGeom>
          <a:noFill/>
          <a:ln cap="flat" cmpd="sng" w="9525">
            <a:solidFill>
              <a:schemeClr val="dk2"/>
            </a:solidFill>
            <a:prstDash val="solid"/>
            <a:round/>
            <a:headEnd len="med" w="med" type="none"/>
            <a:tailEnd len="med" w="med" type="triangle"/>
          </a:ln>
        </p:spPr>
      </p:cxnSp>
      <p:cxnSp>
        <p:nvCxnSpPr>
          <p:cNvPr id="4289" name="Google Shape;4289;p46"/>
          <p:cNvCxnSpPr>
            <a:stCxn id="4283" idx="6"/>
            <a:endCxn id="4287" idx="1"/>
          </p:cNvCxnSpPr>
          <p:nvPr/>
        </p:nvCxnSpPr>
        <p:spPr>
          <a:xfrm flipH="1" rot="10800000">
            <a:off x="2031325" y="3101861"/>
            <a:ext cx="234300" cy="23100"/>
          </a:xfrm>
          <a:prstGeom prst="straightConnector1">
            <a:avLst/>
          </a:prstGeom>
          <a:noFill/>
          <a:ln cap="flat" cmpd="sng" w="9525">
            <a:solidFill>
              <a:schemeClr val="dk2"/>
            </a:solidFill>
            <a:prstDash val="solid"/>
            <a:round/>
            <a:headEnd len="med" w="med" type="none"/>
            <a:tailEnd len="med" w="med" type="triangle"/>
          </a:ln>
        </p:spPr>
      </p:cxnSp>
      <p:cxnSp>
        <p:nvCxnSpPr>
          <p:cNvPr id="4290" name="Google Shape;4290;p46"/>
          <p:cNvCxnSpPr>
            <a:stCxn id="4284" idx="6"/>
            <a:endCxn id="4287" idx="1"/>
          </p:cNvCxnSpPr>
          <p:nvPr/>
        </p:nvCxnSpPr>
        <p:spPr>
          <a:xfrm flipH="1" rot="10800000">
            <a:off x="2031325" y="3101861"/>
            <a:ext cx="234300" cy="708900"/>
          </a:xfrm>
          <a:prstGeom prst="straightConnector1">
            <a:avLst/>
          </a:prstGeom>
          <a:noFill/>
          <a:ln cap="flat" cmpd="sng" w="9525">
            <a:solidFill>
              <a:schemeClr val="dk2"/>
            </a:solidFill>
            <a:prstDash val="solid"/>
            <a:round/>
            <a:headEnd len="med" w="med" type="none"/>
            <a:tailEnd len="med" w="med" type="triangle"/>
          </a:ln>
        </p:spPr>
      </p:cxnSp>
      <p:cxnSp>
        <p:nvCxnSpPr>
          <p:cNvPr id="4291" name="Google Shape;4291;p46"/>
          <p:cNvCxnSpPr>
            <a:stCxn id="4287" idx="3"/>
            <a:endCxn id="4292" idx="2"/>
          </p:cNvCxnSpPr>
          <p:nvPr/>
        </p:nvCxnSpPr>
        <p:spPr>
          <a:xfrm flipH="1" rot="10800000">
            <a:off x="4463894" y="2730999"/>
            <a:ext cx="477300" cy="370800"/>
          </a:xfrm>
          <a:prstGeom prst="straightConnector1">
            <a:avLst/>
          </a:prstGeom>
          <a:noFill/>
          <a:ln cap="flat" cmpd="sng" w="9525">
            <a:solidFill>
              <a:schemeClr val="dk2"/>
            </a:solidFill>
            <a:prstDash val="solid"/>
            <a:round/>
            <a:headEnd len="med" w="med" type="none"/>
            <a:tailEnd len="med" w="med" type="triangle"/>
          </a:ln>
        </p:spPr>
      </p:cxnSp>
      <p:cxnSp>
        <p:nvCxnSpPr>
          <p:cNvPr id="4293" name="Google Shape;4293;p46"/>
          <p:cNvCxnSpPr>
            <a:stCxn id="4287" idx="3"/>
            <a:endCxn id="4280" idx="2"/>
          </p:cNvCxnSpPr>
          <p:nvPr/>
        </p:nvCxnSpPr>
        <p:spPr>
          <a:xfrm flipH="1" rot="10800000">
            <a:off x="4463894" y="2032299"/>
            <a:ext cx="477300" cy="1069500"/>
          </a:xfrm>
          <a:prstGeom prst="straightConnector1">
            <a:avLst/>
          </a:prstGeom>
          <a:noFill/>
          <a:ln cap="flat" cmpd="sng" w="9525">
            <a:solidFill>
              <a:schemeClr val="dk2"/>
            </a:solidFill>
            <a:prstDash val="solid"/>
            <a:round/>
            <a:headEnd len="med" w="med" type="none"/>
            <a:tailEnd len="med" w="med" type="triangle"/>
          </a:ln>
        </p:spPr>
      </p:cxnSp>
      <p:cxnSp>
        <p:nvCxnSpPr>
          <p:cNvPr id="4294" name="Google Shape;4294;p46"/>
          <p:cNvCxnSpPr>
            <a:stCxn id="4287" idx="3"/>
            <a:endCxn id="4295" idx="2"/>
          </p:cNvCxnSpPr>
          <p:nvPr/>
        </p:nvCxnSpPr>
        <p:spPr>
          <a:xfrm>
            <a:off x="4463894" y="3101799"/>
            <a:ext cx="477300" cy="1026600"/>
          </a:xfrm>
          <a:prstGeom prst="straightConnector1">
            <a:avLst/>
          </a:prstGeom>
          <a:noFill/>
          <a:ln cap="flat" cmpd="sng" w="9525">
            <a:solidFill>
              <a:schemeClr val="dk2"/>
            </a:solidFill>
            <a:prstDash val="solid"/>
            <a:round/>
            <a:headEnd len="med" w="med" type="none"/>
            <a:tailEnd len="med" w="med" type="triangle"/>
          </a:ln>
        </p:spPr>
      </p:cxnSp>
      <p:cxnSp>
        <p:nvCxnSpPr>
          <p:cNvPr id="4296" name="Google Shape;4296;p46"/>
          <p:cNvCxnSpPr>
            <a:stCxn id="4287" idx="3"/>
            <a:endCxn id="4297" idx="2"/>
          </p:cNvCxnSpPr>
          <p:nvPr/>
        </p:nvCxnSpPr>
        <p:spPr>
          <a:xfrm>
            <a:off x="4463894" y="3101799"/>
            <a:ext cx="477300" cy="327900"/>
          </a:xfrm>
          <a:prstGeom prst="straightConnector1">
            <a:avLst/>
          </a:prstGeom>
          <a:noFill/>
          <a:ln cap="flat" cmpd="sng" w="9525">
            <a:solidFill>
              <a:schemeClr val="dk2"/>
            </a:solidFill>
            <a:prstDash val="solid"/>
            <a:round/>
            <a:headEnd len="med" w="med" type="none"/>
            <a:tailEnd len="med" w="med" type="triangle"/>
          </a:ln>
        </p:spPr>
      </p:cxnSp>
      <p:sp>
        <p:nvSpPr>
          <p:cNvPr id="4298" name="Google Shape;4298;p46"/>
          <p:cNvSpPr txBox="1"/>
          <p:nvPr/>
        </p:nvSpPr>
        <p:spPr>
          <a:xfrm>
            <a:off x="1323475" y="13391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Hidden Layer</a:t>
            </a:r>
            <a:endParaRPr>
              <a:latin typeface="Titillium Web Light"/>
              <a:ea typeface="Titillium Web Light"/>
              <a:cs typeface="Titillium Web Light"/>
              <a:sym typeface="Titillium Web Light"/>
            </a:endParaRPr>
          </a:p>
        </p:txBody>
      </p:sp>
      <p:sp>
        <p:nvSpPr>
          <p:cNvPr id="4299" name="Google Shape;4299;p46"/>
          <p:cNvSpPr txBox="1"/>
          <p:nvPr/>
        </p:nvSpPr>
        <p:spPr>
          <a:xfrm>
            <a:off x="5666875" y="729550"/>
            <a:ext cx="1301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Output Layer</a:t>
            </a:r>
            <a:endParaRPr>
              <a:latin typeface="Titillium Web Light"/>
              <a:ea typeface="Titillium Web Light"/>
              <a:cs typeface="Titillium Web Light"/>
              <a:sym typeface="Titillium Web Light"/>
            </a:endParaRPr>
          </a:p>
        </p:txBody>
      </p:sp>
      <p:grpSp>
        <p:nvGrpSpPr>
          <p:cNvPr id="4300" name="Google Shape;4300;p46"/>
          <p:cNvGrpSpPr/>
          <p:nvPr/>
        </p:nvGrpSpPr>
        <p:grpSpPr>
          <a:xfrm>
            <a:off x="7075875" y="1668075"/>
            <a:ext cx="512100" cy="2872500"/>
            <a:chOff x="6999675" y="1668075"/>
            <a:chExt cx="512100" cy="2872500"/>
          </a:xfrm>
        </p:grpSpPr>
        <p:sp>
          <p:nvSpPr>
            <p:cNvPr id="4301" name="Google Shape;4301;p46"/>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6"/>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303" name="Google Shape;4303;p46"/>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304" name="Google Shape;4304;p46"/>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305" name="Google Shape;4305;p46"/>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sp>
        <p:nvSpPr>
          <p:cNvPr id="4306" name="Google Shape;4306;p46"/>
          <p:cNvSpPr txBox="1"/>
          <p:nvPr/>
        </p:nvSpPr>
        <p:spPr>
          <a:xfrm>
            <a:off x="4825275" y="1176325"/>
            <a:ext cx="31758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Score		Softmax	  Target (fängt)</a:t>
            </a:r>
            <a:endParaRPr>
              <a:latin typeface="Titillium Web Light"/>
              <a:ea typeface="Titillium Web Light"/>
              <a:cs typeface="Titillium Web Light"/>
              <a:sym typeface="Titillium Web Light"/>
            </a:endParaRPr>
          </a:p>
        </p:txBody>
      </p:sp>
      <p:sp>
        <p:nvSpPr>
          <p:cNvPr id="4307" name="Google Shape;4307;p46"/>
          <p:cNvSpPr/>
          <p:nvPr/>
        </p:nvSpPr>
        <p:spPr>
          <a:xfrm>
            <a:off x="4941325" y="25348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0.33</a:t>
            </a:r>
            <a:endParaRPr sz="800">
              <a:latin typeface="Courier New"/>
              <a:ea typeface="Courier New"/>
              <a:cs typeface="Courier New"/>
              <a:sym typeface="Courier New"/>
            </a:endParaRPr>
          </a:p>
        </p:txBody>
      </p:sp>
      <p:sp>
        <p:nvSpPr>
          <p:cNvPr id="4308" name="Google Shape;4308;p46"/>
          <p:cNvSpPr/>
          <p:nvPr/>
        </p:nvSpPr>
        <p:spPr>
          <a:xfrm>
            <a:off x="4941325" y="32206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0.33</a:t>
            </a:r>
            <a:endParaRPr sz="800">
              <a:latin typeface="Courier New"/>
              <a:ea typeface="Courier New"/>
              <a:cs typeface="Courier New"/>
              <a:sym typeface="Courier New"/>
            </a:endParaRPr>
          </a:p>
        </p:txBody>
      </p:sp>
      <p:sp>
        <p:nvSpPr>
          <p:cNvPr id="4309" name="Google Shape;4309;p46"/>
          <p:cNvSpPr/>
          <p:nvPr/>
        </p:nvSpPr>
        <p:spPr>
          <a:xfrm>
            <a:off x="4941325" y="39064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-0.1</a:t>
            </a:r>
            <a:endParaRPr sz="800">
              <a:latin typeface="Courier New"/>
              <a:ea typeface="Courier New"/>
              <a:cs typeface="Courier New"/>
              <a:sym typeface="Courier New"/>
            </a:endParaRPr>
          </a:p>
        </p:txBody>
      </p:sp>
      <p:sp>
        <p:nvSpPr>
          <p:cNvPr id="4310" name="Google Shape;4310;p46"/>
          <p:cNvSpPr/>
          <p:nvPr/>
        </p:nvSpPr>
        <p:spPr>
          <a:xfrm>
            <a:off x="5932875" y="1668075"/>
            <a:ext cx="6063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6"/>
          <p:cNvSpPr/>
          <p:nvPr/>
        </p:nvSpPr>
        <p:spPr>
          <a:xfrm>
            <a:off x="6008125" y="18490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0.05</a:t>
            </a:r>
            <a:endParaRPr sz="900">
              <a:latin typeface="Courier New"/>
              <a:ea typeface="Courier New"/>
              <a:cs typeface="Courier New"/>
              <a:sym typeface="Courier New"/>
            </a:endParaRPr>
          </a:p>
        </p:txBody>
      </p:sp>
      <p:sp>
        <p:nvSpPr>
          <p:cNvPr id="4312" name="Google Shape;4312;p46"/>
          <p:cNvSpPr/>
          <p:nvPr/>
        </p:nvSpPr>
        <p:spPr>
          <a:xfrm>
            <a:off x="6008125" y="2534875"/>
            <a:ext cx="4773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0.7</a:t>
            </a:r>
            <a:endParaRPr sz="900">
              <a:latin typeface="Courier New"/>
              <a:ea typeface="Courier New"/>
              <a:cs typeface="Courier New"/>
              <a:sym typeface="Courier New"/>
            </a:endParaRPr>
          </a:p>
        </p:txBody>
      </p:sp>
      <p:sp>
        <p:nvSpPr>
          <p:cNvPr id="4313" name="Google Shape;4313;p46"/>
          <p:cNvSpPr/>
          <p:nvPr/>
        </p:nvSpPr>
        <p:spPr>
          <a:xfrm>
            <a:off x="6008125" y="32206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0.2</a:t>
            </a:r>
            <a:endParaRPr sz="900">
              <a:latin typeface="Courier New"/>
              <a:ea typeface="Courier New"/>
              <a:cs typeface="Courier New"/>
              <a:sym typeface="Courier New"/>
            </a:endParaRPr>
          </a:p>
        </p:txBody>
      </p:sp>
      <p:sp>
        <p:nvSpPr>
          <p:cNvPr id="4314" name="Google Shape;4314;p46"/>
          <p:cNvSpPr/>
          <p:nvPr/>
        </p:nvSpPr>
        <p:spPr>
          <a:xfrm>
            <a:off x="6008125" y="3906475"/>
            <a:ext cx="4773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0.15</a:t>
            </a:r>
            <a:endParaRPr sz="900">
              <a:latin typeface="Courier New"/>
              <a:ea typeface="Courier New"/>
              <a:cs typeface="Courier New"/>
              <a:sym typeface="Courier New"/>
            </a:endParaRPr>
          </a:p>
        </p:txBody>
      </p:sp>
      <p:grpSp>
        <p:nvGrpSpPr>
          <p:cNvPr id="4315" name="Google Shape;4315;p46"/>
          <p:cNvGrpSpPr/>
          <p:nvPr/>
        </p:nvGrpSpPr>
        <p:grpSpPr>
          <a:xfrm>
            <a:off x="700418" y="2802522"/>
            <a:ext cx="476981" cy="370211"/>
            <a:chOff x="1757375" y="2771275"/>
            <a:chExt cx="1897300" cy="661800"/>
          </a:xfrm>
        </p:grpSpPr>
        <p:pic>
          <p:nvPicPr>
            <p:cNvPr id="4316" name="Google Shape;4316;p46"/>
            <p:cNvPicPr preferRelativeResize="0"/>
            <p:nvPr/>
          </p:nvPicPr>
          <p:blipFill rotWithShape="1">
            <a:blip r:embed="rId4">
              <a:alphaModFix/>
            </a:blip>
            <a:srcRect b="50000" l="0" r="0" t="0"/>
            <a:stretch/>
          </p:blipFill>
          <p:spPr>
            <a:xfrm>
              <a:off x="1757375" y="2928063"/>
              <a:ext cx="1877941" cy="405687"/>
            </a:xfrm>
            <a:prstGeom prst="rect">
              <a:avLst/>
            </a:prstGeom>
            <a:noFill/>
            <a:ln>
              <a:noFill/>
            </a:ln>
          </p:spPr>
        </p:pic>
        <p:sp>
          <p:nvSpPr>
            <p:cNvPr id="4317" name="Google Shape;4317;p46"/>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18" name="Google Shape;4318;p46"/>
          <p:cNvCxnSpPr>
            <a:stCxn id="4319" idx="6"/>
            <a:endCxn id="4317" idx="1"/>
          </p:cNvCxnSpPr>
          <p:nvPr/>
        </p:nvCxnSpPr>
        <p:spPr>
          <a:xfrm>
            <a:off x="493640" y="2382463"/>
            <a:ext cx="211500" cy="605100"/>
          </a:xfrm>
          <a:prstGeom prst="straightConnector1">
            <a:avLst/>
          </a:prstGeom>
          <a:noFill/>
          <a:ln cap="flat" cmpd="sng" w="9525">
            <a:solidFill>
              <a:schemeClr val="dk2"/>
            </a:solidFill>
            <a:prstDash val="solid"/>
            <a:round/>
            <a:headEnd len="med" w="med" type="none"/>
            <a:tailEnd len="med" w="med" type="triangle"/>
          </a:ln>
        </p:spPr>
      </p:cxnSp>
      <p:cxnSp>
        <p:nvCxnSpPr>
          <p:cNvPr id="4320" name="Google Shape;4320;p46"/>
          <p:cNvCxnSpPr>
            <a:stCxn id="4321" idx="6"/>
            <a:endCxn id="4317" idx="1"/>
          </p:cNvCxnSpPr>
          <p:nvPr/>
        </p:nvCxnSpPr>
        <p:spPr>
          <a:xfrm>
            <a:off x="493640" y="2765880"/>
            <a:ext cx="211500" cy="221700"/>
          </a:xfrm>
          <a:prstGeom prst="straightConnector1">
            <a:avLst/>
          </a:prstGeom>
          <a:noFill/>
          <a:ln cap="flat" cmpd="sng" w="9525">
            <a:solidFill>
              <a:schemeClr val="dk2"/>
            </a:solidFill>
            <a:prstDash val="solid"/>
            <a:round/>
            <a:headEnd len="med" w="med" type="none"/>
            <a:tailEnd len="med" w="med" type="triangle"/>
          </a:ln>
        </p:spPr>
      </p:cxnSp>
      <p:cxnSp>
        <p:nvCxnSpPr>
          <p:cNvPr id="4322" name="Google Shape;4322;p46"/>
          <p:cNvCxnSpPr>
            <a:stCxn id="4323" idx="6"/>
            <a:endCxn id="4317" idx="1"/>
          </p:cNvCxnSpPr>
          <p:nvPr/>
        </p:nvCxnSpPr>
        <p:spPr>
          <a:xfrm flipH="1" rot="10800000">
            <a:off x="493640" y="2987490"/>
            <a:ext cx="211500" cy="169500"/>
          </a:xfrm>
          <a:prstGeom prst="straightConnector1">
            <a:avLst/>
          </a:prstGeom>
          <a:noFill/>
          <a:ln cap="flat" cmpd="sng" w="9525">
            <a:solidFill>
              <a:schemeClr val="dk2"/>
            </a:solidFill>
            <a:prstDash val="solid"/>
            <a:round/>
            <a:headEnd len="med" w="med" type="none"/>
            <a:tailEnd len="med" w="med" type="triangle"/>
          </a:ln>
        </p:spPr>
      </p:cxnSp>
      <p:cxnSp>
        <p:nvCxnSpPr>
          <p:cNvPr id="4324" name="Google Shape;4324;p46"/>
          <p:cNvCxnSpPr>
            <a:stCxn id="4325" idx="6"/>
            <a:endCxn id="4317" idx="1"/>
          </p:cNvCxnSpPr>
          <p:nvPr/>
        </p:nvCxnSpPr>
        <p:spPr>
          <a:xfrm flipH="1" rot="10800000">
            <a:off x="493640" y="2987481"/>
            <a:ext cx="211500" cy="560400"/>
          </a:xfrm>
          <a:prstGeom prst="straightConnector1">
            <a:avLst/>
          </a:prstGeom>
          <a:noFill/>
          <a:ln cap="flat" cmpd="sng" w="9525">
            <a:solidFill>
              <a:schemeClr val="dk2"/>
            </a:solidFill>
            <a:prstDash val="solid"/>
            <a:round/>
            <a:headEnd len="med" w="med" type="none"/>
            <a:tailEnd len="med" w="med" type="triangle"/>
          </a:ln>
        </p:spPr>
      </p:cxnSp>
      <p:sp>
        <p:nvSpPr>
          <p:cNvPr id="4326" name="Google Shape;4326;p46"/>
          <p:cNvSpPr txBox="1"/>
          <p:nvPr/>
        </p:nvSpPr>
        <p:spPr>
          <a:xfrm>
            <a:off x="216935" y="2325408"/>
            <a:ext cx="1008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Wo</a:t>
            </a:r>
            <a:endParaRPr sz="1000">
              <a:latin typeface="Courier New"/>
              <a:ea typeface="Courier New"/>
              <a:cs typeface="Courier New"/>
              <a:sym typeface="Courier New"/>
            </a:endParaRPr>
          </a:p>
        </p:txBody>
      </p:sp>
      <p:sp>
        <p:nvSpPr>
          <p:cNvPr id="4327" name="Google Shape;4327;p46"/>
          <p:cNvSpPr txBox="1"/>
          <p:nvPr/>
        </p:nvSpPr>
        <p:spPr>
          <a:xfrm>
            <a:off x="197775" y="2879592"/>
            <a:ext cx="1287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grpSp>
        <p:nvGrpSpPr>
          <p:cNvPr id="4328" name="Google Shape;4328;p46"/>
          <p:cNvGrpSpPr/>
          <p:nvPr/>
        </p:nvGrpSpPr>
        <p:grpSpPr>
          <a:xfrm>
            <a:off x="317740" y="2171503"/>
            <a:ext cx="203867" cy="1606877"/>
            <a:chOff x="6999675" y="1668075"/>
            <a:chExt cx="512100" cy="2872500"/>
          </a:xfrm>
        </p:grpSpPr>
        <p:sp>
          <p:nvSpPr>
            <p:cNvPr id="4329" name="Google Shape;4329;p46"/>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321" name="Google Shape;4321;p46"/>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323" name="Google Shape;4323;p46"/>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325" name="Google Shape;4325;p46"/>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0</a:t>
              </a:r>
              <a:endParaRPr sz="800"/>
            </a:p>
          </p:txBody>
        </p:sp>
        <p:sp>
          <p:nvSpPr>
            <p:cNvPr id="4319" name="Google Shape;4319;p46"/>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t>1</a:t>
              </a:r>
              <a:endParaRPr sz="800"/>
            </a:p>
          </p:txBody>
        </p:sp>
      </p:grpSp>
      <p:cxnSp>
        <p:nvCxnSpPr>
          <p:cNvPr id="4330" name="Google Shape;4330;p46"/>
          <p:cNvCxnSpPr>
            <a:stCxn id="4317" idx="3"/>
            <a:endCxn id="4281" idx="1"/>
          </p:cNvCxnSpPr>
          <p:nvPr/>
        </p:nvCxnSpPr>
        <p:spPr>
          <a:xfrm>
            <a:off x="1177399" y="2987627"/>
            <a:ext cx="412200" cy="145800"/>
          </a:xfrm>
          <a:prstGeom prst="straightConnector1">
            <a:avLst/>
          </a:prstGeom>
          <a:noFill/>
          <a:ln cap="flat" cmpd="sng" w="9525">
            <a:solidFill>
              <a:schemeClr val="dk2"/>
            </a:solidFill>
            <a:prstDash val="solid"/>
            <a:round/>
            <a:headEnd len="med" w="med" type="none"/>
            <a:tailEnd len="med" w="med" type="triangle"/>
          </a:ln>
        </p:spPr>
      </p:cxnSp>
      <p:cxnSp>
        <p:nvCxnSpPr>
          <p:cNvPr id="4331" name="Google Shape;4331;p46"/>
          <p:cNvCxnSpPr>
            <a:stCxn id="4279" idx="3"/>
            <a:endCxn id="4310" idx="1"/>
          </p:cNvCxnSpPr>
          <p:nvPr/>
        </p:nvCxnSpPr>
        <p:spPr>
          <a:xfrm>
            <a:off x="5378175" y="3104325"/>
            <a:ext cx="554700" cy="0"/>
          </a:xfrm>
          <a:prstGeom prst="straightConnector1">
            <a:avLst/>
          </a:prstGeom>
          <a:noFill/>
          <a:ln cap="flat" cmpd="sng" w="9525">
            <a:solidFill>
              <a:schemeClr val="dk2"/>
            </a:solidFill>
            <a:prstDash val="solid"/>
            <a:round/>
            <a:headEnd len="med" w="med" type="none"/>
            <a:tailEnd len="med" w="med" type="triangle"/>
          </a:ln>
        </p:spPr>
      </p:cxnSp>
      <p:sp>
        <p:nvSpPr>
          <p:cNvPr id="4332" name="Google Shape;4332;p46"/>
          <p:cNvSpPr txBox="1"/>
          <p:nvPr/>
        </p:nvSpPr>
        <p:spPr>
          <a:xfrm>
            <a:off x="6633400" y="2494550"/>
            <a:ext cx="4773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Titillium Web Light"/>
                <a:ea typeface="Titillium Web Light"/>
                <a:cs typeface="Titillium Web Light"/>
                <a:sym typeface="Titillium Web Light"/>
              </a:rPr>
              <a:t>:-) </a:t>
            </a:r>
            <a:endParaRPr sz="2400">
              <a:solidFill>
                <a:schemeClr val="accent3"/>
              </a:solidFill>
              <a:latin typeface="Titillium Web Light"/>
              <a:ea typeface="Titillium Web Light"/>
              <a:cs typeface="Titillium Web Light"/>
              <a:sym typeface="Titillium Web Light"/>
            </a:endParaRPr>
          </a:p>
        </p:txBody>
      </p:sp>
      <p:sp>
        <p:nvSpPr>
          <p:cNvPr id="4333" name="Google Shape;4333;p46"/>
          <p:cNvSpPr txBox="1"/>
          <p:nvPr/>
        </p:nvSpPr>
        <p:spPr>
          <a:xfrm>
            <a:off x="270700" y="1616250"/>
            <a:ext cx="842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“Katze”</a:t>
            </a:r>
            <a:endParaRPr>
              <a:latin typeface="Titillium Web Light"/>
              <a:ea typeface="Titillium Web Light"/>
              <a:cs typeface="Titillium Web Light"/>
              <a:sym typeface="Titillium Web Light"/>
            </a:endParaRPr>
          </a:p>
        </p:txBody>
      </p:sp>
      <p:sp>
        <p:nvSpPr>
          <p:cNvPr id="4334" name="Google Shape;4334;p46"/>
          <p:cNvSpPr/>
          <p:nvPr/>
        </p:nvSpPr>
        <p:spPr>
          <a:xfrm>
            <a:off x="2837450" y="2536650"/>
            <a:ext cx="554700" cy="857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6"/>
          <p:cNvSpPr txBox="1"/>
          <p:nvPr/>
        </p:nvSpPr>
        <p:spPr>
          <a:xfrm>
            <a:off x="2275100" y="3469350"/>
            <a:ext cx="22968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Katze  fängt  die     Maus</a:t>
            </a:r>
            <a:endParaRPr sz="1000">
              <a:latin typeface="Courier New"/>
              <a:ea typeface="Courier New"/>
              <a:cs typeface="Courier New"/>
              <a:sym typeface="Courier New"/>
            </a:endParaRPr>
          </a:p>
        </p:txBody>
      </p:sp>
      <p:sp>
        <p:nvSpPr>
          <p:cNvPr id="4336" name="Google Shape;4336;p46"/>
          <p:cNvSpPr txBox="1"/>
          <p:nvPr/>
        </p:nvSpPr>
        <p:spPr>
          <a:xfrm>
            <a:off x="2516600" y="1894975"/>
            <a:ext cx="1904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4337" name="Google Shape;4337;p46"/>
          <p:cNvSpPr txBox="1"/>
          <p:nvPr/>
        </p:nvSpPr>
        <p:spPr>
          <a:xfrm>
            <a:off x="2434075" y="1944025"/>
            <a:ext cx="23388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Titillium Web Light"/>
                <a:ea typeface="Titillium Web Light"/>
                <a:cs typeface="Titillium Web Light"/>
                <a:sym typeface="Titillium Web Light"/>
              </a:rPr>
              <a:t>Embedding für “fängt”</a:t>
            </a:r>
            <a:endParaRPr>
              <a:solidFill>
                <a:schemeClr val="accent3"/>
              </a:solidFill>
              <a:latin typeface="Titillium Web Light"/>
              <a:ea typeface="Titillium Web Light"/>
              <a:cs typeface="Titillium Web Light"/>
              <a:sym typeface="Titillium Web Light"/>
            </a:endParaRPr>
          </a:p>
        </p:txBody>
      </p:sp>
      <p:cxnSp>
        <p:nvCxnSpPr>
          <p:cNvPr id="4338" name="Google Shape;4338;p46"/>
          <p:cNvCxnSpPr>
            <a:stCxn id="4337" idx="2"/>
          </p:cNvCxnSpPr>
          <p:nvPr/>
        </p:nvCxnSpPr>
        <p:spPr>
          <a:xfrm flipH="1">
            <a:off x="3448975" y="2454025"/>
            <a:ext cx="154500" cy="21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7"/>
                                        </p:tgtEl>
                                        <p:attrNameLst>
                                          <p:attrName>style.visibility</p:attrName>
                                        </p:attrNameLst>
                                      </p:cBhvr>
                                      <p:to>
                                        <p:strVal val="visible"/>
                                      </p:to>
                                    </p:set>
                                    <p:animEffect filter="fade" transition="in">
                                      <p:cBhvr>
                                        <p:cTn dur="1000"/>
                                        <p:tgtEl>
                                          <p:spTgt spid="4337"/>
                                        </p:tgtEl>
                                      </p:cBhvr>
                                    </p:animEffect>
                                  </p:childTnLst>
                                </p:cTn>
                              </p:par>
                              <p:par>
                                <p:cTn fill="hold" nodeType="withEffect" presetClass="entr" presetID="10" presetSubtype="0">
                                  <p:stCondLst>
                                    <p:cond delay="0"/>
                                  </p:stCondLst>
                                  <p:childTnLst>
                                    <p:set>
                                      <p:cBhvr>
                                        <p:cTn dur="1" fill="hold">
                                          <p:stCondLst>
                                            <p:cond delay="0"/>
                                          </p:stCondLst>
                                        </p:cTn>
                                        <p:tgtEl>
                                          <p:spTgt spid="4338"/>
                                        </p:tgtEl>
                                        <p:attrNameLst>
                                          <p:attrName>style.visibility</p:attrName>
                                        </p:attrNameLst>
                                      </p:cBhvr>
                                      <p:to>
                                        <p:strVal val="visible"/>
                                      </p:to>
                                    </p:set>
                                    <p:animEffect filter="fade" transition="in">
                                      <p:cBhvr>
                                        <p:cTn dur="1000"/>
                                        <p:tgtEl>
                                          <p:spTgt spid="4338"/>
                                        </p:tgtEl>
                                      </p:cBhvr>
                                    </p:animEffect>
                                  </p:childTnLst>
                                </p:cTn>
                              </p:par>
                              <p:par>
                                <p:cTn fill="hold" nodeType="withEffect" presetClass="entr" presetID="10" presetSubtype="0">
                                  <p:stCondLst>
                                    <p:cond delay="0"/>
                                  </p:stCondLst>
                                  <p:childTnLst>
                                    <p:set>
                                      <p:cBhvr>
                                        <p:cTn dur="1" fill="hold">
                                          <p:stCondLst>
                                            <p:cond delay="0"/>
                                          </p:stCondLst>
                                        </p:cTn>
                                        <p:tgtEl>
                                          <p:spTgt spid="4334"/>
                                        </p:tgtEl>
                                        <p:attrNameLst>
                                          <p:attrName>style.visibility</p:attrName>
                                        </p:attrNameLst>
                                      </p:cBhvr>
                                      <p:to>
                                        <p:strVal val="visible"/>
                                      </p:to>
                                    </p:set>
                                    <p:animEffect filter="fade" transition="in">
                                      <p:cBhvr>
                                        <p:cTn dur="1000"/>
                                        <p:tgtEl>
                                          <p:spTgt spid="4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2" name="Shape 4342"/>
        <p:cNvGrpSpPr/>
        <p:nvPr/>
      </p:nvGrpSpPr>
      <p:grpSpPr>
        <a:xfrm>
          <a:off x="0" y="0"/>
          <a:ext cx="0" cy="0"/>
          <a:chOff x="0" y="0"/>
          <a:chExt cx="0" cy="0"/>
        </a:xfrm>
      </p:grpSpPr>
      <p:sp>
        <p:nvSpPr>
          <p:cNvPr id="4343" name="Google Shape;4343;p47"/>
          <p:cNvSpPr txBox="1"/>
          <p:nvPr>
            <p:ph type="title"/>
          </p:nvPr>
        </p:nvSpPr>
        <p:spPr>
          <a:xfrm>
            <a:off x="750800" y="301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CBOW </a:t>
            </a:r>
            <a:endParaRPr sz="1800"/>
          </a:p>
        </p:txBody>
      </p:sp>
      <p:grpSp>
        <p:nvGrpSpPr>
          <p:cNvPr id="4344" name="Google Shape;4344;p47"/>
          <p:cNvGrpSpPr/>
          <p:nvPr/>
        </p:nvGrpSpPr>
        <p:grpSpPr>
          <a:xfrm>
            <a:off x="7228275" y="1668075"/>
            <a:ext cx="512100" cy="2872500"/>
            <a:chOff x="6999675" y="1668075"/>
            <a:chExt cx="512100" cy="2872500"/>
          </a:xfrm>
        </p:grpSpPr>
        <p:sp>
          <p:nvSpPr>
            <p:cNvPr id="4345" name="Google Shape;4345;p47"/>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7074925" y="1849075"/>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347" name="Google Shape;4347;p47"/>
            <p:cNvSpPr/>
            <p:nvPr/>
          </p:nvSpPr>
          <p:spPr>
            <a:xfrm>
              <a:off x="7074925" y="25478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348" name="Google Shape;4348;p47"/>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349" name="Google Shape;4349;p47"/>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grpSp>
        <p:nvGrpSpPr>
          <p:cNvPr id="4350" name="Google Shape;4350;p47"/>
          <p:cNvGrpSpPr/>
          <p:nvPr/>
        </p:nvGrpSpPr>
        <p:grpSpPr>
          <a:xfrm>
            <a:off x="727675" y="1117046"/>
            <a:ext cx="287186" cy="1911074"/>
            <a:chOff x="6999675" y="1668075"/>
            <a:chExt cx="512100" cy="2872500"/>
          </a:xfrm>
        </p:grpSpPr>
        <p:sp>
          <p:nvSpPr>
            <p:cNvPr id="4351" name="Google Shape;4351;p47"/>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352" name="Google Shape;4352;p47"/>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353" name="Google Shape;4353;p47"/>
            <p:cNvSpPr/>
            <p:nvPr/>
          </p:nvSpPr>
          <p:spPr>
            <a:xfrm>
              <a:off x="7074925" y="1862043"/>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1</a:t>
              </a:r>
              <a:endParaRPr sz="800"/>
            </a:p>
          </p:txBody>
        </p:sp>
        <p:sp>
          <p:nvSpPr>
            <p:cNvPr id="4354" name="Google Shape;4354;p47"/>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355" name="Google Shape;4355;p47"/>
            <p:cNvSpPr/>
            <p:nvPr/>
          </p:nvSpPr>
          <p:spPr>
            <a:xfrm>
              <a:off x="7074925" y="3945379"/>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grpSp>
      <p:sp>
        <p:nvSpPr>
          <p:cNvPr id="4356" name="Google Shape;4356;p47"/>
          <p:cNvSpPr/>
          <p:nvPr/>
        </p:nvSpPr>
        <p:spPr>
          <a:xfrm>
            <a:off x="3951675" y="2031325"/>
            <a:ext cx="512100" cy="22044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4026925" y="22426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H1</a:t>
            </a:r>
            <a:endParaRPr sz="800">
              <a:latin typeface="Courier New"/>
              <a:ea typeface="Courier New"/>
              <a:cs typeface="Courier New"/>
              <a:sym typeface="Courier New"/>
            </a:endParaRPr>
          </a:p>
        </p:txBody>
      </p:sp>
      <p:sp>
        <p:nvSpPr>
          <p:cNvPr id="4358" name="Google Shape;4358;p47"/>
          <p:cNvSpPr/>
          <p:nvPr/>
        </p:nvSpPr>
        <p:spPr>
          <a:xfrm>
            <a:off x="4026925" y="29418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H2</a:t>
            </a:r>
            <a:endParaRPr sz="800">
              <a:latin typeface="Courier New"/>
              <a:ea typeface="Courier New"/>
              <a:cs typeface="Courier New"/>
              <a:sym typeface="Courier New"/>
            </a:endParaRPr>
          </a:p>
        </p:txBody>
      </p:sp>
      <p:sp>
        <p:nvSpPr>
          <p:cNvPr id="4359" name="Google Shape;4359;p47"/>
          <p:cNvSpPr/>
          <p:nvPr/>
        </p:nvSpPr>
        <p:spPr>
          <a:xfrm>
            <a:off x="4026925" y="3627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 HN</a:t>
            </a:r>
            <a:endParaRPr sz="800">
              <a:latin typeface="Courier New"/>
              <a:ea typeface="Courier New"/>
              <a:cs typeface="Courier New"/>
              <a:sym typeface="Courier New"/>
            </a:endParaRPr>
          </a:p>
        </p:txBody>
      </p:sp>
      <p:grpSp>
        <p:nvGrpSpPr>
          <p:cNvPr id="4360" name="Google Shape;4360;p47"/>
          <p:cNvGrpSpPr/>
          <p:nvPr/>
        </p:nvGrpSpPr>
        <p:grpSpPr>
          <a:xfrm>
            <a:off x="1814885" y="2577882"/>
            <a:ext cx="1084117" cy="371733"/>
            <a:chOff x="1757375" y="2771275"/>
            <a:chExt cx="1897300" cy="661800"/>
          </a:xfrm>
        </p:grpSpPr>
        <p:pic>
          <p:nvPicPr>
            <p:cNvPr id="4361" name="Google Shape;4361;p47"/>
            <p:cNvPicPr preferRelativeResize="0"/>
            <p:nvPr/>
          </p:nvPicPr>
          <p:blipFill rotWithShape="1">
            <a:blip r:embed="rId3">
              <a:alphaModFix/>
            </a:blip>
            <a:srcRect b="50000" l="0" r="0" t="0"/>
            <a:stretch/>
          </p:blipFill>
          <p:spPr>
            <a:xfrm>
              <a:off x="1757375" y="2928063"/>
              <a:ext cx="1877941" cy="405687"/>
            </a:xfrm>
            <a:prstGeom prst="rect">
              <a:avLst/>
            </a:prstGeom>
            <a:noFill/>
            <a:ln>
              <a:noFill/>
            </a:ln>
          </p:spPr>
        </p:pic>
        <p:sp>
          <p:nvSpPr>
            <p:cNvPr id="4362" name="Google Shape;4362;p47"/>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63" name="Google Shape;4363;p47"/>
          <p:cNvCxnSpPr>
            <a:stCxn id="4353" idx="6"/>
            <a:endCxn id="4362" idx="1"/>
          </p:cNvCxnSpPr>
          <p:nvPr/>
        </p:nvCxnSpPr>
        <p:spPr>
          <a:xfrm>
            <a:off x="975464" y="1367942"/>
            <a:ext cx="850500" cy="1395900"/>
          </a:xfrm>
          <a:prstGeom prst="straightConnector1">
            <a:avLst/>
          </a:prstGeom>
          <a:noFill/>
          <a:ln cap="flat" cmpd="sng" w="9525">
            <a:solidFill>
              <a:schemeClr val="dk2"/>
            </a:solidFill>
            <a:prstDash val="solid"/>
            <a:round/>
            <a:headEnd len="med" w="med" type="none"/>
            <a:tailEnd len="med" w="med" type="triangle"/>
          </a:ln>
        </p:spPr>
      </p:cxnSp>
      <p:cxnSp>
        <p:nvCxnSpPr>
          <p:cNvPr id="4364" name="Google Shape;4364;p47"/>
          <p:cNvCxnSpPr>
            <a:stCxn id="4362" idx="3"/>
            <a:endCxn id="4358" idx="2"/>
          </p:cNvCxnSpPr>
          <p:nvPr/>
        </p:nvCxnSpPr>
        <p:spPr>
          <a:xfrm>
            <a:off x="2899003" y="2763748"/>
            <a:ext cx="1128000" cy="361200"/>
          </a:xfrm>
          <a:prstGeom prst="straightConnector1">
            <a:avLst/>
          </a:prstGeom>
          <a:noFill/>
          <a:ln cap="flat" cmpd="sng" w="9525">
            <a:solidFill>
              <a:schemeClr val="dk2"/>
            </a:solidFill>
            <a:prstDash val="solid"/>
            <a:round/>
            <a:headEnd len="med" w="med" type="none"/>
            <a:tailEnd len="med" w="med" type="triangle"/>
          </a:ln>
        </p:spPr>
      </p:cxnSp>
      <p:cxnSp>
        <p:nvCxnSpPr>
          <p:cNvPr id="4365" name="Google Shape;4365;p47"/>
          <p:cNvCxnSpPr>
            <a:stCxn id="4352" idx="6"/>
            <a:endCxn id="4362" idx="1"/>
          </p:cNvCxnSpPr>
          <p:nvPr/>
        </p:nvCxnSpPr>
        <p:spPr>
          <a:xfrm>
            <a:off x="975464" y="1823944"/>
            <a:ext cx="850500" cy="939900"/>
          </a:xfrm>
          <a:prstGeom prst="straightConnector1">
            <a:avLst/>
          </a:prstGeom>
          <a:noFill/>
          <a:ln cap="flat" cmpd="sng" w="9525">
            <a:solidFill>
              <a:schemeClr val="dk2"/>
            </a:solidFill>
            <a:prstDash val="solid"/>
            <a:round/>
            <a:headEnd len="med" w="med" type="none"/>
            <a:tailEnd len="med" w="med" type="triangle"/>
          </a:ln>
        </p:spPr>
      </p:cxnSp>
      <p:cxnSp>
        <p:nvCxnSpPr>
          <p:cNvPr id="4366" name="Google Shape;4366;p47"/>
          <p:cNvCxnSpPr>
            <a:stCxn id="4354" idx="6"/>
            <a:endCxn id="4362" idx="1"/>
          </p:cNvCxnSpPr>
          <p:nvPr/>
        </p:nvCxnSpPr>
        <p:spPr>
          <a:xfrm>
            <a:off x="975464" y="2289095"/>
            <a:ext cx="850500" cy="474600"/>
          </a:xfrm>
          <a:prstGeom prst="straightConnector1">
            <a:avLst/>
          </a:prstGeom>
          <a:noFill/>
          <a:ln cap="flat" cmpd="sng" w="9525">
            <a:solidFill>
              <a:schemeClr val="dk2"/>
            </a:solidFill>
            <a:prstDash val="solid"/>
            <a:round/>
            <a:headEnd len="med" w="med" type="none"/>
            <a:tailEnd len="med" w="med" type="triangle"/>
          </a:ln>
        </p:spPr>
      </p:cxnSp>
      <p:cxnSp>
        <p:nvCxnSpPr>
          <p:cNvPr id="4367" name="Google Shape;4367;p47"/>
          <p:cNvCxnSpPr>
            <a:stCxn id="4362" idx="3"/>
            <a:endCxn id="4357" idx="2"/>
          </p:cNvCxnSpPr>
          <p:nvPr/>
        </p:nvCxnSpPr>
        <p:spPr>
          <a:xfrm flipH="1" rot="10800000">
            <a:off x="2899003" y="2425948"/>
            <a:ext cx="1128000" cy="337800"/>
          </a:xfrm>
          <a:prstGeom prst="straightConnector1">
            <a:avLst/>
          </a:prstGeom>
          <a:noFill/>
          <a:ln cap="flat" cmpd="sng" w="9525">
            <a:solidFill>
              <a:schemeClr val="dk2"/>
            </a:solidFill>
            <a:prstDash val="solid"/>
            <a:round/>
            <a:headEnd len="med" w="med" type="none"/>
            <a:tailEnd len="med" w="med" type="triangle"/>
          </a:ln>
        </p:spPr>
      </p:cxnSp>
      <p:cxnSp>
        <p:nvCxnSpPr>
          <p:cNvPr id="4368" name="Google Shape;4368;p47"/>
          <p:cNvCxnSpPr>
            <a:stCxn id="4355" idx="6"/>
            <a:endCxn id="4362" idx="1"/>
          </p:cNvCxnSpPr>
          <p:nvPr/>
        </p:nvCxnSpPr>
        <p:spPr>
          <a:xfrm>
            <a:off x="975464" y="2753986"/>
            <a:ext cx="850500" cy="9900"/>
          </a:xfrm>
          <a:prstGeom prst="straightConnector1">
            <a:avLst/>
          </a:prstGeom>
          <a:noFill/>
          <a:ln cap="flat" cmpd="sng" w="9525">
            <a:solidFill>
              <a:schemeClr val="dk2"/>
            </a:solidFill>
            <a:prstDash val="solid"/>
            <a:round/>
            <a:headEnd len="med" w="med" type="none"/>
            <a:tailEnd len="med" w="med" type="triangle"/>
          </a:ln>
        </p:spPr>
      </p:cxnSp>
      <p:cxnSp>
        <p:nvCxnSpPr>
          <p:cNvPr id="4369" name="Google Shape;4369;p47"/>
          <p:cNvCxnSpPr>
            <a:stCxn id="4362" idx="3"/>
            <a:endCxn id="4359" idx="2"/>
          </p:cNvCxnSpPr>
          <p:nvPr/>
        </p:nvCxnSpPr>
        <p:spPr>
          <a:xfrm>
            <a:off x="2899003" y="2763748"/>
            <a:ext cx="1128000" cy="1047000"/>
          </a:xfrm>
          <a:prstGeom prst="straightConnector1">
            <a:avLst/>
          </a:prstGeom>
          <a:noFill/>
          <a:ln cap="flat" cmpd="sng" w="9525">
            <a:solidFill>
              <a:schemeClr val="dk2"/>
            </a:solidFill>
            <a:prstDash val="solid"/>
            <a:round/>
            <a:headEnd len="med" w="med" type="none"/>
            <a:tailEnd len="med" w="med" type="triangle"/>
          </a:ln>
        </p:spPr>
      </p:cxnSp>
      <p:grpSp>
        <p:nvGrpSpPr>
          <p:cNvPr id="4370" name="Google Shape;4370;p47"/>
          <p:cNvGrpSpPr/>
          <p:nvPr/>
        </p:nvGrpSpPr>
        <p:grpSpPr>
          <a:xfrm>
            <a:off x="4696013" y="2928587"/>
            <a:ext cx="2206281" cy="371682"/>
            <a:chOff x="4695825" y="2977825"/>
            <a:chExt cx="2335925" cy="398800"/>
          </a:xfrm>
        </p:grpSpPr>
        <p:pic>
          <p:nvPicPr>
            <p:cNvPr id="4371" name="Google Shape;4371;p47"/>
            <p:cNvPicPr preferRelativeResize="0"/>
            <p:nvPr/>
          </p:nvPicPr>
          <p:blipFill rotWithShape="1">
            <a:blip r:embed="rId4">
              <a:alphaModFix/>
            </a:blip>
            <a:srcRect b="0" l="0" r="51190" t="0"/>
            <a:stretch/>
          </p:blipFill>
          <p:spPr>
            <a:xfrm>
              <a:off x="4695825" y="3010325"/>
              <a:ext cx="2327339" cy="366300"/>
            </a:xfrm>
            <a:prstGeom prst="rect">
              <a:avLst/>
            </a:prstGeom>
            <a:noFill/>
            <a:ln>
              <a:noFill/>
            </a:ln>
          </p:spPr>
        </p:pic>
        <p:sp>
          <p:nvSpPr>
            <p:cNvPr id="4372" name="Google Shape;4372;p47"/>
            <p:cNvSpPr/>
            <p:nvPr/>
          </p:nvSpPr>
          <p:spPr>
            <a:xfrm>
              <a:off x="4704350" y="2977825"/>
              <a:ext cx="2327400" cy="37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73" name="Google Shape;4373;p47"/>
          <p:cNvCxnSpPr>
            <a:stCxn id="4357" idx="6"/>
            <a:endCxn id="4372" idx="1"/>
          </p:cNvCxnSpPr>
          <p:nvPr/>
        </p:nvCxnSpPr>
        <p:spPr>
          <a:xfrm>
            <a:off x="4393525" y="2425800"/>
            <a:ext cx="310500" cy="675900"/>
          </a:xfrm>
          <a:prstGeom prst="straightConnector1">
            <a:avLst/>
          </a:prstGeom>
          <a:noFill/>
          <a:ln cap="flat" cmpd="sng" w="9525">
            <a:solidFill>
              <a:schemeClr val="dk2"/>
            </a:solidFill>
            <a:prstDash val="solid"/>
            <a:round/>
            <a:headEnd len="med" w="med" type="none"/>
            <a:tailEnd len="med" w="med" type="triangle"/>
          </a:ln>
        </p:spPr>
      </p:cxnSp>
      <p:cxnSp>
        <p:nvCxnSpPr>
          <p:cNvPr id="4374" name="Google Shape;4374;p47"/>
          <p:cNvCxnSpPr>
            <a:stCxn id="4358" idx="6"/>
            <a:endCxn id="4372" idx="1"/>
          </p:cNvCxnSpPr>
          <p:nvPr/>
        </p:nvCxnSpPr>
        <p:spPr>
          <a:xfrm flipH="1" rot="10800000">
            <a:off x="4393525" y="3101861"/>
            <a:ext cx="310500" cy="23100"/>
          </a:xfrm>
          <a:prstGeom prst="straightConnector1">
            <a:avLst/>
          </a:prstGeom>
          <a:noFill/>
          <a:ln cap="flat" cmpd="sng" w="9525">
            <a:solidFill>
              <a:schemeClr val="dk2"/>
            </a:solidFill>
            <a:prstDash val="solid"/>
            <a:round/>
            <a:headEnd len="med" w="med" type="none"/>
            <a:tailEnd len="med" w="med" type="triangle"/>
          </a:ln>
        </p:spPr>
      </p:cxnSp>
      <p:cxnSp>
        <p:nvCxnSpPr>
          <p:cNvPr id="4375" name="Google Shape;4375;p47"/>
          <p:cNvCxnSpPr>
            <a:stCxn id="4359" idx="6"/>
            <a:endCxn id="4372" idx="1"/>
          </p:cNvCxnSpPr>
          <p:nvPr/>
        </p:nvCxnSpPr>
        <p:spPr>
          <a:xfrm flipH="1" rot="10800000">
            <a:off x="4393525" y="3101861"/>
            <a:ext cx="310500" cy="708900"/>
          </a:xfrm>
          <a:prstGeom prst="straightConnector1">
            <a:avLst/>
          </a:prstGeom>
          <a:noFill/>
          <a:ln cap="flat" cmpd="sng" w="9525">
            <a:solidFill>
              <a:schemeClr val="dk2"/>
            </a:solidFill>
            <a:prstDash val="solid"/>
            <a:round/>
            <a:headEnd len="med" w="med" type="none"/>
            <a:tailEnd len="med" w="med" type="triangle"/>
          </a:ln>
        </p:spPr>
      </p:cxnSp>
      <p:cxnSp>
        <p:nvCxnSpPr>
          <p:cNvPr id="4376" name="Google Shape;4376;p47"/>
          <p:cNvCxnSpPr>
            <a:stCxn id="4372" idx="3"/>
            <a:endCxn id="4347" idx="2"/>
          </p:cNvCxnSpPr>
          <p:nvPr/>
        </p:nvCxnSpPr>
        <p:spPr>
          <a:xfrm flipH="1" rot="10800000">
            <a:off x="6902294" y="2730999"/>
            <a:ext cx="401100" cy="370800"/>
          </a:xfrm>
          <a:prstGeom prst="straightConnector1">
            <a:avLst/>
          </a:prstGeom>
          <a:noFill/>
          <a:ln cap="flat" cmpd="sng" w="9525">
            <a:solidFill>
              <a:schemeClr val="dk2"/>
            </a:solidFill>
            <a:prstDash val="solid"/>
            <a:round/>
            <a:headEnd len="med" w="med" type="none"/>
            <a:tailEnd len="med" w="med" type="triangle"/>
          </a:ln>
        </p:spPr>
      </p:cxnSp>
      <p:cxnSp>
        <p:nvCxnSpPr>
          <p:cNvPr id="4377" name="Google Shape;4377;p47"/>
          <p:cNvCxnSpPr>
            <a:stCxn id="4372" idx="3"/>
            <a:endCxn id="4346" idx="2"/>
          </p:cNvCxnSpPr>
          <p:nvPr/>
        </p:nvCxnSpPr>
        <p:spPr>
          <a:xfrm flipH="1" rot="10800000">
            <a:off x="6902294" y="2032299"/>
            <a:ext cx="401100" cy="1069500"/>
          </a:xfrm>
          <a:prstGeom prst="straightConnector1">
            <a:avLst/>
          </a:prstGeom>
          <a:noFill/>
          <a:ln cap="flat" cmpd="sng" w="9525">
            <a:solidFill>
              <a:schemeClr val="dk2"/>
            </a:solidFill>
            <a:prstDash val="solid"/>
            <a:round/>
            <a:headEnd len="med" w="med" type="none"/>
            <a:tailEnd len="med" w="med" type="triangle"/>
          </a:ln>
        </p:spPr>
      </p:cxnSp>
      <p:cxnSp>
        <p:nvCxnSpPr>
          <p:cNvPr id="4378" name="Google Shape;4378;p47"/>
          <p:cNvCxnSpPr>
            <a:stCxn id="4372" idx="3"/>
          </p:cNvCxnSpPr>
          <p:nvPr/>
        </p:nvCxnSpPr>
        <p:spPr>
          <a:xfrm>
            <a:off x="6902294" y="3101799"/>
            <a:ext cx="477600" cy="861300"/>
          </a:xfrm>
          <a:prstGeom prst="straightConnector1">
            <a:avLst/>
          </a:prstGeom>
          <a:noFill/>
          <a:ln cap="flat" cmpd="sng" w="9525">
            <a:solidFill>
              <a:schemeClr val="dk2"/>
            </a:solidFill>
            <a:prstDash val="solid"/>
            <a:round/>
            <a:headEnd len="med" w="med" type="none"/>
            <a:tailEnd len="med" w="med" type="triangle"/>
          </a:ln>
        </p:spPr>
      </p:cxnSp>
      <p:cxnSp>
        <p:nvCxnSpPr>
          <p:cNvPr id="4379" name="Google Shape;4379;p47"/>
          <p:cNvCxnSpPr>
            <a:stCxn id="4372" idx="3"/>
            <a:endCxn id="4348" idx="2"/>
          </p:cNvCxnSpPr>
          <p:nvPr/>
        </p:nvCxnSpPr>
        <p:spPr>
          <a:xfrm>
            <a:off x="6902294" y="3101799"/>
            <a:ext cx="401100" cy="327900"/>
          </a:xfrm>
          <a:prstGeom prst="straightConnector1">
            <a:avLst/>
          </a:prstGeom>
          <a:noFill/>
          <a:ln cap="flat" cmpd="sng" w="9525">
            <a:solidFill>
              <a:schemeClr val="dk2"/>
            </a:solidFill>
            <a:prstDash val="solid"/>
            <a:round/>
            <a:headEnd len="med" w="med" type="none"/>
            <a:tailEnd len="med" w="med" type="triangle"/>
          </a:ln>
        </p:spPr>
      </p:cxnSp>
      <p:grpSp>
        <p:nvGrpSpPr>
          <p:cNvPr id="4380" name="Google Shape;4380;p47"/>
          <p:cNvGrpSpPr/>
          <p:nvPr/>
        </p:nvGrpSpPr>
        <p:grpSpPr>
          <a:xfrm>
            <a:off x="270475" y="2945846"/>
            <a:ext cx="287186" cy="1911074"/>
            <a:chOff x="6999675" y="1668075"/>
            <a:chExt cx="512100" cy="2872500"/>
          </a:xfrm>
        </p:grpSpPr>
        <p:sp>
          <p:nvSpPr>
            <p:cNvPr id="4381" name="Google Shape;4381;p47"/>
            <p:cNvSpPr/>
            <p:nvPr/>
          </p:nvSpPr>
          <p:spPr>
            <a:xfrm>
              <a:off x="6999675" y="1668075"/>
              <a:ext cx="512100" cy="28725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4382" name="Google Shape;4382;p47"/>
            <p:cNvSpPr/>
            <p:nvPr/>
          </p:nvSpPr>
          <p:spPr>
            <a:xfrm>
              <a:off x="7074925" y="2547450"/>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383" name="Google Shape;4383;p47"/>
            <p:cNvSpPr/>
            <p:nvPr/>
          </p:nvSpPr>
          <p:spPr>
            <a:xfrm>
              <a:off x="7074925" y="1862043"/>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384" name="Google Shape;4384;p47"/>
            <p:cNvSpPr/>
            <p:nvPr/>
          </p:nvSpPr>
          <p:spPr>
            <a:xfrm>
              <a:off x="7074925" y="3246611"/>
              <a:ext cx="366600" cy="36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0</a:t>
              </a:r>
              <a:endParaRPr sz="800"/>
            </a:p>
          </p:txBody>
        </p:sp>
        <p:sp>
          <p:nvSpPr>
            <p:cNvPr id="4385" name="Google Shape;4385;p47"/>
            <p:cNvSpPr/>
            <p:nvPr/>
          </p:nvSpPr>
          <p:spPr>
            <a:xfrm>
              <a:off x="7074925" y="3945379"/>
              <a:ext cx="366600" cy="36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1</a:t>
              </a:r>
              <a:endParaRPr sz="800"/>
            </a:p>
          </p:txBody>
        </p:sp>
      </p:grpSp>
      <p:cxnSp>
        <p:nvCxnSpPr>
          <p:cNvPr id="4386" name="Google Shape;4386;p47"/>
          <p:cNvCxnSpPr>
            <a:stCxn id="4383" idx="6"/>
            <a:endCxn id="4387" idx="1"/>
          </p:cNvCxnSpPr>
          <p:nvPr/>
        </p:nvCxnSpPr>
        <p:spPr>
          <a:xfrm>
            <a:off x="518264" y="3196742"/>
            <a:ext cx="1482000" cy="614100"/>
          </a:xfrm>
          <a:prstGeom prst="straightConnector1">
            <a:avLst/>
          </a:prstGeom>
          <a:noFill/>
          <a:ln cap="flat" cmpd="sng" w="9525">
            <a:solidFill>
              <a:schemeClr val="dk2"/>
            </a:solidFill>
            <a:prstDash val="solid"/>
            <a:round/>
            <a:headEnd len="med" w="med" type="none"/>
            <a:tailEnd len="med" w="med" type="triangle"/>
          </a:ln>
        </p:spPr>
      </p:cxnSp>
      <p:cxnSp>
        <p:nvCxnSpPr>
          <p:cNvPr id="4388" name="Google Shape;4388;p47"/>
          <p:cNvCxnSpPr>
            <a:stCxn id="4382" idx="6"/>
            <a:endCxn id="4387" idx="1"/>
          </p:cNvCxnSpPr>
          <p:nvPr/>
        </p:nvCxnSpPr>
        <p:spPr>
          <a:xfrm>
            <a:off x="518264" y="3652744"/>
            <a:ext cx="1482000" cy="158100"/>
          </a:xfrm>
          <a:prstGeom prst="straightConnector1">
            <a:avLst/>
          </a:prstGeom>
          <a:noFill/>
          <a:ln cap="flat" cmpd="sng" w="9525">
            <a:solidFill>
              <a:schemeClr val="dk2"/>
            </a:solidFill>
            <a:prstDash val="solid"/>
            <a:round/>
            <a:headEnd len="med" w="med" type="none"/>
            <a:tailEnd len="med" w="med" type="triangle"/>
          </a:ln>
        </p:spPr>
      </p:cxnSp>
      <p:cxnSp>
        <p:nvCxnSpPr>
          <p:cNvPr id="4389" name="Google Shape;4389;p47"/>
          <p:cNvCxnSpPr>
            <a:stCxn id="4384" idx="6"/>
            <a:endCxn id="4387" idx="1"/>
          </p:cNvCxnSpPr>
          <p:nvPr/>
        </p:nvCxnSpPr>
        <p:spPr>
          <a:xfrm flipH="1" rot="10800000">
            <a:off x="518264" y="3810695"/>
            <a:ext cx="1482000" cy="307200"/>
          </a:xfrm>
          <a:prstGeom prst="straightConnector1">
            <a:avLst/>
          </a:prstGeom>
          <a:noFill/>
          <a:ln cap="flat" cmpd="sng" w="9525">
            <a:solidFill>
              <a:schemeClr val="dk2"/>
            </a:solidFill>
            <a:prstDash val="solid"/>
            <a:round/>
            <a:headEnd len="med" w="med" type="none"/>
            <a:tailEnd len="med" w="med" type="triangle"/>
          </a:ln>
        </p:spPr>
      </p:cxnSp>
      <p:cxnSp>
        <p:nvCxnSpPr>
          <p:cNvPr id="4390" name="Google Shape;4390;p47"/>
          <p:cNvCxnSpPr>
            <a:stCxn id="4385" idx="6"/>
          </p:cNvCxnSpPr>
          <p:nvPr/>
        </p:nvCxnSpPr>
        <p:spPr>
          <a:xfrm flipH="1" rot="10800000">
            <a:off x="518264" y="3810586"/>
            <a:ext cx="1498200" cy="772200"/>
          </a:xfrm>
          <a:prstGeom prst="straightConnector1">
            <a:avLst/>
          </a:prstGeom>
          <a:noFill/>
          <a:ln cap="flat" cmpd="sng" w="9525">
            <a:solidFill>
              <a:schemeClr val="dk2"/>
            </a:solidFill>
            <a:prstDash val="solid"/>
            <a:round/>
            <a:headEnd len="med" w="med" type="none"/>
            <a:tailEnd len="med" w="med" type="triangle"/>
          </a:ln>
        </p:spPr>
      </p:cxnSp>
      <p:grpSp>
        <p:nvGrpSpPr>
          <p:cNvPr id="4391" name="Google Shape;4391;p47"/>
          <p:cNvGrpSpPr/>
          <p:nvPr/>
        </p:nvGrpSpPr>
        <p:grpSpPr>
          <a:xfrm>
            <a:off x="1989360" y="3624882"/>
            <a:ext cx="1084117" cy="371733"/>
            <a:chOff x="1757375" y="2771275"/>
            <a:chExt cx="1897300" cy="661800"/>
          </a:xfrm>
        </p:grpSpPr>
        <p:pic>
          <p:nvPicPr>
            <p:cNvPr id="4392" name="Google Shape;4392;p47"/>
            <p:cNvPicPr preferRelativeResize="0"/>
            <p:nvPr/>
          </p:nvPicPr>
          <p:blipFill rotWithShape="1">
            <a:blip r:embed="rId3">
              <a:alphaModFix/>
            </a:blip>
            <a:srcRect b="50000" l="0" r="0" t="0"/>
            <a:stretch/>
          </p:blipFill>
          <p:spPr>
            <a:xfrm>
              <a:off x="1757375" y="2928063"/>
              <a:ext cx="1877941" cy="405687"/>
            </a:xfrm>
            <a:prstGeom prst="rect">
              <a:avLst/>
            </a:prstGeom>
            <a:noFill/>
            <a:ln>
              <a:noFill/>
            </a:ln>
          </p:spPr>
        </p:pic>
        <p:sp>
          <p:nvSpPr>
            <p:cNvPr id="4387" name="Google Shape;4387;p47"/>
            <p:cNvSpPr/>
            <p:nvPr/>
          </p:nvSpPr>
          <p:spPr>
            <a:xfrm>
              <a:off x="1776675" y="2771275"/>
              <a:ext cx="1878000" cy="66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93" name="Google Shape;4393;p47"/>
          <p:cNvCxnSpPr>
            <a:stCxn id="4387" idx="3"/>
            <a:endCxn id="4358" idx="3"/>
          </p:cNvCxnSpPr>
          <p:nvPr/>
        </p:nvCxnSpPr>
        <p:spPr>
          <a:xfrm flipH="1" rot="10800000">
            <a:off x="3073478" y="3254548"/>
            <a:ext cx="1007100" cy="556200"/>
          </a:xfrm>
          <a:prstGeom prst="straightConnector1">
            <a:avLst/>
          </a:prstGeom>
          <a:noFill/>
          <a:ln cap="flat" cmpd="sng" w="9525">
            <a:solidFill>
              <a:schemeClr val="dk2"/>
            </a:solidFill>
            <a:prstDash val="solid"/>
            <a:round/>
            <a:headEnd len="med" w="med" type="none"/>
            <a:tailEnd len="med" w="med" type="triangle"/>
          </a:ln>
        </p:spPr>
      </p:cxnSp>
      <p:cxnSp>
        <p:nvCxnSpPr>
          <p:cNvPr id="4394" name="Google Shape;4394;p47"/>
          <p:cNvCxnSpPr>
            <a:endCxn id="4357" idx="3"/>
          </p:cNvCxnSpPr>
          <p:nvPr/>
        </p:nvCxnSpPr>
        <p:spPr>
          <a:xfrm flipH="1" rot="10800000">
            <a:off x="3073512" y="2555307"/>
            <a:ext cx="1007100" cy="1271100"/>
          </a:xfrm>
          <a:prstGeom prst="straightConnector1">
            <a:avLst/>
          </a:prstGeom>
          <a:noFill/>
          <a:ln cap="flat" cmpd="sng" w="9525">
            <a:solidFill>
              <a:schemeClr val="dk2"/>
            </a:solidFill>
            <a:prstDash val="solid"/>
            <a:round/>
            <a:headEnd len="med" w="med" type="none"/>
            <a:tailEnd len="med" w="med" type="triangle"/>
          </a:ln>
        </p:spPr>
      </p:cxnSp>
      <p:cxnSp>
        <p:nvCxnSpPr>
          <p:cNvPr id="4395" name="Google Shape;4395;p47"/>
          <p:cNvCxnSpPr>
            <a:stCxn id="4387" idx="3"/>
            <a:endCxn id="4359" idx="2"/>
          </p:cNvCxnSpPr>
          <p:nvPr/>
        </p:nvCxnSpPr>
        <p:spPr>
          <a:xfrm>
            <a:off x="3073478" y="3810748"/>
            <a:ext cx="953400" cy="0"/>
          </a:xfrm>
          <a:prstGeom prst="straightConnector1">
            <a:avLst/>
          </a:prstGeom>
          <a:noFill/>
          <a:ln cap="flat" cmpd="sng" w="9525">
            <a:solidFill>
              <a:schemeClr val="dk2"/>
            </a:solidFill>
            <a:prstDash val="solid"/>
            <a:round/>
            <a:headEnd len="med" w="med" type="none"/>
            <a:tailEnd len="med" w="med" type="triangle"/>
          </a:ln>
        </p:spPr>
      </p:cxnSp>
      <p:sp>
        <p:nvSpPr>
          <p:cNvPr id="4396" name="Google Shape;4396;p47"/>
          <p:cNvSpPr txBox="1"/>
          <p:nvPr/>
        </p:nvSpPr>
        <p:spPr>
          <a:xfrm>
            <a:off x="1273350" y="1293400"/>
            <a:ext cx="8505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“Katze”</a:t>
            </a:r>
            <a:endParaRPr>
              <a:latin typeface="Titillium Web Light"/>
              <a:ea typeface="Titillium Web Light"/>
              <a:cs typeface="Titillium Web Light"/>
              <a:sym typeface="Titillium Web Light"/>
            </a:endParaRPr>
          </a:p>
        </p:txBody>
      </p:sp>
      <p:sp>
        <p:nvSpPr>
          <p:cNvPr id="4397" name="Google Shape;4397;p47"/>
          <p:cNvSpPr txBox="1"/>
          <p:nvPr/>
        </p:nvSpPr>
        <p:spPr>
          <a:xfrm>
            <a:off x="739950" y="4570000"/>
            <a:ext cx="8505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“Maus”</a:t>
            </a:r>
            <a:endParaRPr>
              <a:latin typeface="Titillium Web Light"/>
              <a:ea typeface="Titillium Web Light"/>
              <a:cs typeface="Titillium Web Light"/>
              <a:sym typeface="Titillium Web Light"/>
            </a:endParaRPr>
          </a:p>
        </p:txBody>
      </p:sp>
      <p:sp>
        <p:nvSpPr>
          <p:cNvPr id="4398" name="Google Shape;4398;p47"/>
          <p:cNvSpPr txBox="1"/>
          <p:nvPr/>
        </p:nvSpPr>
        <p:spPr>
          <a:xfrm>
            <a:off x="7140750" y="1293400"/>
            <a:ext cx="8505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“fängt”</a:t>
            </a:r>
            <a:endParaRPr>
              <a:latin typeface="Titillium Web Light"/>
              <a:ea typeface="Titillium Web Light"/>
              <a:cs typeface="Titillium Web Light"/>
              <a:sym typeface="Titillium Web Light"/>
            </a:endParaRPr>
          </a:p>
        </p:txBody>
      </p:sp>
      <p:sp>
        <p:nvSpPr>
          <p:cNvPr id="4399" name="Google Shape;4399;p47"/>
          <p:cNvSpPr txBox="1"/>
          <p:nvPr/>
        </p:nvSpPr>
        <p:spPr>
          <a:xfrm>
            <a:off x="2869700" y="1414463"/>
            <a:ext cx="2416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Mittelwert von Input Vektoren</a:t>
            </a:r>
            <a:endParaRPr sz="1200">
              <a:latin typeface="Courier New"/>
              <a:ea typeface="Courier New"/>
              <a:cs typeface="Courier New"/>
              <a:sym typeface="Courier New"/>
            </a:endParaRPr>
          </a:p>
        </p:txBody>
      </p:sp>
      <p:cxnSp>
        <p:nvCxnSpPr>
          <p:cNvPr id="4400" name="Google Shape;4400;p47"/>
          <p:cNvCxnSpPr>
            <a:stCxn id="4399" idx="2"/>
            <a:endCxn id="4356" idx="0"/>
          </p:cNvCxnSpPr>
          <p:nvPr/>
        </p:nvCxnSpPr>
        <p:spPr>
          <a:xfrm>
            <a:off x="4077800" y="1775663"/>
            <a:ext cx="129900" cy="25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4" name="Shape 4404"/>
        <p:cNvGrpSpPr/>
        <p:nvPr/>
      </p:nvGrpSpPr>
      <p:grpSpPr>
        <a:xfrm>
          <a:off x="0" y="0"/>
          <a:ext cx="0" cy="0"/>
          <a:chOff x="0" y="0"/>
          <a:chExt cx="0" cy="0"/>
        </a:xfrm>
      </p:grpSpPr>
      <p:pic>
        <p:nvPicPr>
          <p:cNvPr id="4405" name="Google Shape;4405;p48"/>
          <p:cNvPicPr preferRelativeResize="0"/>
          <p:nvPr/>
        </p:nvPicPr>
        <p:blipFill>
          <a:blip r:embed="rId3">
            <a:alphaModFix/>
          </a:blip>
          <a:stretch>
            <a:fillRect/>
          </a:stretch>
        </p:blipFill>
        <p:spPr>
          <a:xfrm>
            <a:off x="152400" y="152400"/>
            <a:ext cx="8804724"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9" name="Shape 4409"/>
        <p:cNvGrpSpPr/>
        <p:nvPr/>
      </p:nvGrpSpPr>
      <p:grpSpPr>
        <a:xfrm>
          <a:off x="0" y="0"/>
          <a:ext cx="0" cy="0"/>
          <a:chOff x="0" y="0"/>
          <a:chExt cx="0" cy="0"/>
        </a:xfrm>
      </p:grpSpPr>
      <p:sp>
        <p:nvSpPr>
          <p:cNvPr id="4410" name="Google Shape;4410;p49"/>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Word2Vec</a:t>
            </a:r>
            <a:endParaRPr/>
          </a:p>
        </p:txBody>
      </p:sp>
      <p:sp>
        <p:nvSpPr>
          <p:cNvPr id="4411" name="Google Shape;4411;p49"/>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5" name="Shape 4415"/>
        <p:cNvGrpSpPr/>
        <p:nvPr/>
      </p:nvGrpSpPr>
      <p:grpSpPr>
        <a:xfrm>
          <a:off x="0" y="0"/>
          <a:ext cx="0" cy="0"/>
          <a:chOff x="0" y="0"/>
          <a:chExt cx="0" cy="0"/>
        </a:xfrm>
      </p:grpSpPr>
      <p:sp>
        <p:nvSpPr>
          <p:cNvPr id="4416" name="Google Shape;4416;p50"/>
          <p:cNvSpPr txBox="1"/>
          <p:nvPr>
            <p:ph type="ctrTitle"/>
          </p:nvPr>
        </p:nvSpPr>
        <p:spPr>
          <a:xfrm>
            <a:off x="685800" y="2878750"/>
            <a:ext cx="606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sp>
        <p:nvSpPr>
          <p:cNvPr id="4417" name="Google Shape;4417;p50"/>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1" name="Shape 4421"/>
        <p:cNvGrpSpPr/>
        <p:nvPr/>
      </p:nvGrpSpPr>
      <p:grpSpPr>
        <a:xfrm>
          <a:off x="0" y="0"/>
          <a:ext cx="0" cy="0"/>
          <a:chOff x="0" y="0"/>
          <a:chExt cx="0" cy="0"/>
        </a:xfrm>
      </p:grpSpPr>
      <p:sp>
        <p:nvSpPr>
          <p:cNvPr id="4422" name="Google Shape;4422;p5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 (NER)</a:t>
            </a:r>
            <a:endParaRPr/>
          </a:p>
        </p:txBody>
      </p:sp>
      <p:pic>
        <p:nvPicPr>
          <p:cNvPr id="4423" name="Google Shape;4423;p51"/>
          <p:cNvPicPr preferRelativeResize="0"/>
          <p:nvPr/>
        </p:nvPicPr>
        <p:blipFill>
          <a:blip r:embed="rId3">
            <a:alphaModFix/>
          </a:blip>
          <a:stretch>
            <a:fillRect/>
          </a:stretch>
        </p:blipFill>
        <p:spPr>
          <a:xfrm>
            <a:off x="618900" y="1536950"/>
            <a:ext cx="7410450" cy="3228975"/>
          </a:xfrm>
          <a:prstGeom prst="rect">
            <a:avLst/>
          </a:prstGeom>
          <a:noFill/>
          <a:ln>
            <a:noFill/>
          </a:ln>
        </p:spPr>
      </p:pic>
      <p:sp>
        <p:nvSpPr>
          <p:cNvPr id="4424" name="Google Shape;4424;p51"/>
          <p:cNvSpPr txBox="1"/>
          <p:nvPr/>
        </p:nvSpPr>
        <p:spPr>
          <a:xfrm>
            <a:off x="71775" y="4715400"/>
            <a:ext cx="7356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https://research.zalando.com/welcome/mission/research-projects/flair-nlp/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8" name="Shape 4428"/>
        <p:cNvGrpSpPr/>
        <p:nvPr/>
      </p:nvGrpSpPr>
      <p:grpSpPr>
        <a:xfrm>
          <a:off x="0" y="0"/>
          <a:ext cx="0" cy="0"/>
          <a:chOff x="0" y="0"/>
          <a:chExt cx="0" cy="0"/>
        </a:xfrm>
      </p:grpSpPr>
      <p:sp>
        <p:nvSpPr>
          <p:cNvPr id="4429" name="Google Shape;4429;p5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NER</a:t>
            </a:r>
            <a:endParaRPr/>
          </a:p>
        </p:txBody>
      </p:sp>
      <p:sp>
        <p:nvSpPr>
          <p:cNvPr id="4430" name="Google Shape;4430;p52"/>
          <p:cNvSpPr txBox="1"/>
          <p:nvPr/>
        </p:nvSpPr>
        <p:spPr>
          <a:xfrm>
            <a:off x="802100" y="1761388"/>
            <a:ext cx="6761100" cy="89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The U.N. declined to comment on </a:t>
            </a:r>
            <a:r>
              <a:rPr lang="en" sz="1600">
                <a:solidFill>
                  <a:srgbClr val="0B87A1"/>
                </a:solidFill>
                <a:highlight>
                  <a:srgbClr val="FFFFFF"/>
                </a:highlight>
                <a:latin typeface="Georgia"/>
                <a:ea typeface="Georgia"/>
                <a:cs typeface="Georgia"/>
                <a:sym typeface="Georgia"/>
              </a:rPr>
              <a:t>Washington’s </a:t>
            </a:r>
            <a:r>
              <a:rPr lang="en" sz="1600">
                <a:solidFill>
                  <a:schemeClr val="dk1"/>
                </a:solidFill>
                <a:highlight>
                  <a:srgbClr val="FFFFFF"/>
                </a:highlight>
                <a:latin typeface="Georgia"/>
                <a:ea typeface="Georgia"/>
                <a:cs typeface="Georgia"/>
                <a:sym typeface="Georgia"/>
              </a:rPr>
              <a:t>proposal</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ORG-GOV		</a:t>
            </a:r>
            <a:endParaRPr sz="1600">
              <a:solidFill>
                <a:schemeClr val="dk1"/>
              </a:solidFill>
              <a:highlight>
                <a:srgbClr val="FFFFFF"/>
              </a:highlight>
              <a:latin typeface="Georgia"/>
              <a:ea typeface="Georgia"/>
              <a:cs typeface="Georgia"/>
              <a:sym typeface="Georgia"/>
            </a:endParaRPr>
          </a:p>
        </p:txBody>
      </p:sp>
      <p:sp>
        <p:nvSpPr>
          <p:cNvPr id="4431" name="Google Shape;4431;p52"/>
          <p:cNvSpPr txBox="1"/>
          <p:nvPr/>
        </p:nvSpPr>
        <p:spPr>
          <a:xfrm>
            <a:off x="842200" y="3138225"/>
            <a:ext cx="66876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4432" name="Google Shape;4432;p52"/>
          <p:cNvSpPr txBox="1"/>
          <p:nvPr/>
        </p:nvSpPr>
        <p:spPr>
          <a:xfrm>
            <a:off x="725900" y="2751988"/>
            <a:ext cx="6761100" cy="89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Jefferson declined to comment on </a:t>
            </a:r>
            <a:r>
              <a:rPr lang="en" sz="1600">
                <a:solidFill>
                  <a:srgbClr val="0B87A1"/>
                </a:solidFill>
                <a:highlight>
                  <a:srgbClr val="FFFFFF"/>
                </a:highlight>
                <a:latin typeface="Georgia"/>
                <a:ea typeface="Georgia"/>
                <a:cs typeface="Georgia"/>
                <a:sym typeface="Georgia"/>
              </a:rPr>
              <a:t>Washington’s </a:t>
            </a:r>
            <a:r>
              <a:rPr lang="en" sz="1600">
                <a:solidFill>
                  <a:schemeClr val="dk1"/>
                </a:solidFill>
                <a:highlight>
                  <a:srgbClr val="FFFFFF"/>
                </a:highlight>
                <a:latin typeface="Georgia"/>
                <a:ea typeface="Georgia"/>
                <a:cs typeface="Georgia"/>
                <a:sym typeface="Georgia"/>
              </a:rPr>
              <a:t>proposal</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PERSON</a:t>
            </a:r>
            <a:endParaRPr sz="1600">
              <a:solidFill>
                <a:schemeClr val="dk1"/>
              </a:solidFill>
              <a:highlight>
                <a:srgbClr val="FFFFFF"/>
              </a:highlight>
              <a:latin typeface="Georgia"/>
              <a:ea typeface="Georgia"/>
              <a:cs typeface="Georgia"/>
              <a:sym typeface="Georgia"/>
            </a:endParaRPr>
          </a:p>
        </p:txBody>
      </p:sp>
      <p:sp>
        <p:nvSpPr>
          <p:cNvPr id="4433" name="Google Shape;4433;p52"/>
          <p:cNvSpPr txBox="1"/>
          <p:nvPr/>
        </p:nvSpPr>
        <p:spPr>
          <a:xfrm>
            <a:off x="649700" y="3666388"/>
            <a:ext cx="6761100" cy="89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Being from LA, she declined to comment on </a:t>
            </a:r>
            <a:r>
              <a:rPr lang="en" sz="1600">
                <a:solidFill>
                  <a:srgbClr val="0B87A1"/>
                </a:solidFill>
                <a:highlight>
                  <a:srgbClr val="FFFFFF"/>
                </a:highlight>
                <a:latin typeface="Georgia"/>
                <a:ea typeface="Georgia"/>
                <a:cs typeface="Georgia"/>
                <a:sym typeface="Georgia"/>
              </a:rPr>
              <a:t>Washington’s </a:t>
            </a:r>
            <a:r>
              <a:rPr lang="en" sz="1600">
                <a:solidFill>
                  <a:schemeClr val="dk1"/>
                </a:solidFill>
                <a:highlight>
                  <a:srgbClr val="FFFFFF"/>
                </a:highlight>
                <a:latin typeface="Georgia"/>
                <a:ea typeface="Georgia"/>
                <a:cs typeface="Georgia"/>
                <a:sym typeface="Georgia"/>
              </a:rPr>
              <a:t>weather</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LOCATION</a:t>
            </a:r>
            <a:endParaRPr sz="1600">
              <a:solidFill>
                <a:schemeClr val="dk1"/>
              </a:solidFill>
              <a:highlight>
                <a:srgbClr val="FFFFFF"/>
              </a:highlight>
              <a:latin typeface="Georgia"/>
              <a:ea typeface="Georgia"/>
              <a:cs typeface="Georgia"/>
              <a:sym typeface="Georgia"/>
            </a:endParaRPr>
          </a:p>
        </p:txBody>
      </p:sp>
      <p:sp>
        <p:nvSpPr>
          <p:cNvPr id="4434" name="Google Shape;4434;p52"/>
          <p:cNvSpPr txBox="1"/>
          <p:nvPr/>
        </p:nvSpPr>
        <p:spPr>
          <a:xfrm>
            <a:off x="894125" y="3143250"/>
            <a:ext cx="53094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8" name="Shape 4438"/>
        <p:cNvGrpSpPr/>
        <p:nvPr/>
      </p:nvGrpSpPr>
      <p:grpSpPr>
        <a:xfrm>
          <a:off x="0" y="0"/>
          <a:ext cx="0" cy="0"/>
          <a:chOff x="0" y="0"/>
          <a:chExt cx="0" cy="0"/>
        </a:xfrm>
      </p:grpSpPr>
      <p:sp>
        <p:nvSpPr>
          <p:cNvPr id="4439" name="Google Shape;4439;p5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Sequence Labeling Model - RNN</a:t>
            </a:r>
            <a:endParaRPr/>
          </a:p>
        </p:txBody>
      </p:sp>
      <p:sp>
        <p:nvSpPr>
          <p:cNvPr id="4440" name="Google Shape;4440;p53"/>
          <p:cNvSpPr/>
          <p:nvPr/>
        </p:nvSpPr>
        <p:spPr>
          <a:xfrm>
            <a:off x="1205675" y="1871200"/>
            <a:ext cx="617700" cy="405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Y</a:t>
            </a:r>
            <a:endParaRPr sz="1000">
              <a:latin typeface="Courier New"/>
              <a:ea typeface="Courier New"/>
              <a:cs typeface="Courier New"/>
              <a:sym typeface="Courier New"/>
            </a:endParaRPr>
          </a:p>
        </p:txBody>
      </p:sp>
      <p:sp>
        <p:nvSpPr>
          <p:cNvPr id="4441" name="Google Shape;4441;p53"/>
          <p:cNvSpPr/>
          <p:nvPr/>
        </p:nvSpPr>
        <p:spPr>
          <a:xfrm>
            <a:off x="2774550" y="1871200"/>
            <a:ext cx="779700" cy="405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y</a:t>
            </a:r>
            <a:r>
              <a:rPr lang="en" sz="1000">
                <a:latin typeface="Courier New"/>
                <a:ea typeface="Courier New"/>
                <a:cs typeface="Courier New"/>
                <a:sym typeface="Courier New"/>
              </a:rPr>
              <a:t>t-1</a:t>
            </a:r>
            <a:endParaRPr sz="1000">
              <a:latin typeface="Courier New"/>
              <a:ea typeface="Courier New"/>
              <a:cs typeface="Courier New"/>
              <a:sym typeface="Courier New"/>
            </a:endParaRPr>
          </a:p>
        </p:txBody>
      </p:sp>
      <p:sp>
        <p:nvSpPr>
          <p:cNvPr id="4442" name="Google Shape;4442;p53"/>
          <p:cNvSpPr/>
          <p:nvPr/>
        </p:nvSpPr>
        <p:spPr>
          <a:xfrm>
            <a:off x="3948875" y="1871200"/>
            <a:ext cx="617700" cy="405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y</a:t>
            </a:r>
            <a:r>
              <a:rPr lang="en" sz="1000">
                <a:latin typeface="Courier New"/>
                <a:ea typeface="Courier New"/>
                <a:cs typeface="Courier New"/>
                <a:sym typeface="Courier New"/>
              </a:rPr>
              <a:t>t</a:t>
            </a:r>
            <a:endParaRPr sz="1000">
              <a:latin typeface="Courier New"/>
              <a:ea typeface="Courier New"/>
              <a:cs typeface="Courier New"/>
              <a:sym typeface="Courier New"/>
            </a:endParaRPr>
          </a:p>
        </p:txBody>
      </p:sp>
      <p:sp>
        <p:nvSpPr>
          <p:cNvPr id="4443" name="Google Shape;4443;p53"/>
          <p:cNvSpPr/>
          <p:nvPr/>
        </p:nvSpPr>
        <p:spPr>
          <a:xfrm>
            <a:off x="5015675" y="1871200"/>
            <a:ext cx="726900" cy="405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Yt+1</a:t>
            </a:r>
            <a:endParaRPr sz="1000">
              <a:latin typeface="Courier New"/>
              <a:ea typeface="Courier New"/>
              <a:cs typeface="Courier New"/>
              <a:sym typeface="Courier New"/>
            </a:endParaRPr>
          </a:p>
        </p:txBody>
      </p:sp>
      <p:sp>
        <p:nvSpPr>
          <p:cNvPr id="4444" name="Google Shape;4444;p53"/>
          <p:cNvSpPr txBox="1"/>
          <p:nvPr/>
        </p:nvSpPr>
        <p:spPr>
          <a:xfrm>
            <a:off x="5936225" y="1917300"/>
            <a:ext cx="19449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Tags (POS, Entity etc)</a:t>
            </a:r>
            <a:endParaRPr>
              <a:latin typeface="Titillium Web Light"/>
              <a:ea typeface="Titillium Web Light"/>
              <a:cs typeface="Titillium Web Light"/>
              <a:sym typeface="Titillium Web Light"/>
            </a:endParaRPr>
          </a:p>
        </p:txBody>
      </p:sp>
      <p:sp>
        <p:nvSpPr>
          <p:cNvPr id="4445" name="Google Shape;4445;p53"/>
          <p:cNvSpPr/>
          <p:nvPr/>
        </p:nvSpPr>
        <p:spPr>
          <a:xfrm>
            <a:off x="1060050" y="2765325"/>
            <a:ext cx="894000" cy="6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RNN</a:t>
            </a:r>
            <a:endParaRPr/>
          </a:p>
        </p:txBody>
      </p:sp>
      <p:cxnSp>
        <p:nvCxnSpPr>
          <p:cNvPr id="4446" name="Google Shape;4446;p53"/>
          <p:cNvCxnSpPr>
            <a:stCxn id="4445" idx="0"/>
            <a:endCxn id="4440" idx="4"/>
          </p:cNvCxnSpPr>
          <p:nvPr/>
        </p:nvCxnSpPr>
        <p:spPr>
          <a:xfrm flipH="1" rot="10800000">
            <a:off x="1507050" y="2276925"/>
            <a:ext cx="7500" cy="488400"/>
          </a:xfrm>
          <a:prstGeom prst="straightConnector1">
            <a:avLst/>
          </a:prstGeom>
          <a:noFill/>
          <a:ln cap="flat" cmpd="sng" w="9525">
            <a:solidFill>
              <a:schemeClr val="dk2"/>
            </a:solidFill>
            <a:prstDash val="solid"/>
            <a:round/>
            <a:headEnd len="med" w="med" type="none"/>
            <a:tailEnd len="med" w="med" type="triangle"/>
          </a:ln>
        </p:spPr>
      </p:cxnSp>
      <p:sp>
        <p:nvSpPr>
          <p:cNvPr id="4447" name="Google Shape;4447;p53"/>
          <p:cNvSpPr/>
          <p:nvPr/>
        </p:nvSpPr>
        <p:spPr>
          <a:xfrm>
            <a:off x="2203050" y="2940450"/>
            <a:ext cx="368700" cy="2673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8" name="Google Shape;4448;p53"/>
          <p:cNvCxnSpPr>
            <a:stCxn id="4445" idx="3"/>
            <a:endCxn id="4445" idx="1"/>
          </p:cNvCxnSpPr>
          <p:nvPr/>
        </p:nvCxnSpPr>
        <p:spPr>
          <a:xfrm flipH="1">
            <a:off x="1060050" y="3110925"/>
            <a:ext cx="894000" cy="600"/>
          </a:xfrm>
          <a:prstGeom prst="curvedConnector5">
            <a:avLst>
              <a:gd fmla="val -26636" name="adj1"/>
              <a:gd fmla="val -97287500" name="adj2"/>
              <a:gd fmla="val 126636" name="adj3"/>
            </a:avLst>
          </a:prstGeom>
          <a:noFill/>
          <a:ln cap="flat" cmpd="sng" w="9525">
            <a:solidFill>
              <a:schemeClr val="dk2"/>
            </a:solidFill>
            <a:prstDash val="solid"/>
            <a:round/>
            <a:headEnd len="med" w="med" type="none"/>
            <a:tailEnd len="med" w="med" type="triangle"/>
          </a:ln>
        </p:spPr>
      </p:cxnSp>
      <p:sp>
        <p:nvSpPr>
          <p:cNvPr id="4449" name="Google Shape;4449;p53"/>
          <p:cNvSpPr/>
          <p:nvPr/>
        </p:nvSpPr>
        <p:spPr>
          <a:xfrm>
            <a:off x="1260375" y="3917400"/>
            <a:ext cx="442500" cy="405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4450" name="Google Shape;4450;p53"/>
          <p:cNvCxnSpPr>
            <a:stCxn id="4449" idx="0"/>
            <a:endCxn id="4445" idx="2"/>
          </p:cNvCxnSpPr>
          <p:nvPr/>
        </p:nvCxnSpPr>
        <p:spPr>
          <a:xfrm flipH="1" rot="10800000">
            <a:off x="1481625" y="3456600"/>
            <a:ext cx="25500" cy="460800"/>
          </a:xfrm>
          <a:prstGeom prst="straightConnector1">
            <a:avLst/>
          </a:prstGeom>
          <a:noFill/>
          <a:ln cap="flat" cmpd="sng" w="9525">
            <a:solidFill>
              <a:schemeClr val="dk2"/>
            </a:solidFill>
            <a:prstDash val="solid"/>
            <a:round/>
            <a:headEnd len="med" w="med" type="none"/>
            <a:tailEnd len="med" w="med" type="triangle"/>
          </a:ln>
        </p:spPr>
      </p:cxnSp>
      <p:sp>
        <p:nvSpPr>
          <p:cNvPr id="4451" name="Google Shape;4451;p53"/>
          <p:cNvSpPr txBox="1"/>
          <p:nvPr/>
        </p:nvSpPr>
        <p:spPr>
          <a:xfrm>
            <a:off x="6037625" y="2922025"/>
            <a:ext cx="16131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State over Time</a:t>
            </a:r>
            <a:endParaRPr>
              <a:latin typeface="Titillium Web Light"/>
              <a:ea typeface="Titillium Web Light"/>
              <a:cs typeface="Titillium Web Light"/>
              <a:sym typeface="Titillium Web Light"/>
            </a:endParaRPr>
          </a:p>
        </p:txBody>
      </p:sp>
      <p:sp>
        <p:nvSpPr>
          <p:cNvPr id="4452" name="Google Shape;4452;p53"/>
          <p:cNvSpPr txBox="1"/>
          <p:nvPr/>
        </p:nvSpPr>
        <p:spPr>
          <a:xfrm>
            <a:off x="6037625" y="3988825"/>
            <a:ext cx="16131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Input (Words)</a:t>
            </a:r>
            <a:endParaRPr>
              <a:latin typeface="Titillium Web Light"/>
              <a:ea typeface="Titillium Web Light"/>
              <a:cs typeface="Titillium Web Light"/>
              <a:sym typeface="Titillium Web Light"/>
            </a:endParaRPr>
          </a:p>
        </p:txBody>
      </p:sp>
      <p:sp>
        <p:nvSpPr>
          <p:cNvPr id="4453" name="Google Shape;4453;p53"/>
          <p:cNvSpPr/>
          <p:nvPr/>
        </p:nvSpPr>
        <p:spPr>
          <a:xfrm>
            <a:off x="2660250" y="2765325"/>
            <a:ext cx="894000" cy="6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Ht-1 </a:t>
            </a:r>
            <a:endParaRPr/>
          </a:p>
          <a:p>
            <a:pPr indent="0" lvl="0" marL="0" rtl="0" algn="l">
              <a:spcBef>
                <a:spcPts val="0"/>
              </a:spcBef>
              <a:spcAft>
                <a:spcPts val="0"/>
              </a:spcAft>
              <a:buNone/>
            </a:pPr>
            <a:r>
              <a:t/>
            </a:r>
            <a:endParaRPr/>
          </a:p>
        </p:txBody>
      </p:sp>
      <p:cxnSp>
        <p:nvCxnSpPr>
          <p:cNvPr id="4454" name="Google Shape;4454;p53"/>
          <p:cNvCxnSpPr>
            <a:stCxn id="4453" idx="0"/>
            <a:endCxn id="4441" idx="4"/>
          </p:cNvCxnSpPr>
          <p:nvPr/>
        </p:nvCxnSpPr>
        <p:spPr>
          <a:xfrm flipH="1" rot="10800000">
            <a:off x="3107250" y="2276925"/>
            <a:ext cx="57300" cy="488400"/>
          </a:xfrm>
          <a:prstGeom prst="straightConnector1">
            <a:avLst/>
          </a:prstGeom>
          <a:noFill/>
          <a:ln cap="flat" cmpd="sng" w="9525">
            <a:solidFill>
              <a:schemeClr val="dk2"/>
            </a:solidFill>
            <a:prstDash val="solid"/>
            <a:round/>
            <a:headEnd len="med" w="med" type="none"/>
            <a:tailEnd len="med" w="med" type="triangle"/>
          </a:ln>
        </p:spPr>
      </p:cxnSp>
      <p:sp>
        <p:nvSpPr>
          <p:cNvPr id="4455" name="Google Shape;4455;p53"/>
          <p:cNvSpPr/>
          <p:nvPr/>
        </p:nvSpPr>
        <p:spPr>
          <a:xfrm>
            <a:off x="2936775" y="3917400"/>
            <a:ext cx="563100" cy="405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Xt-1</a:t>
            </a:r>
            <a:endParaRPr/>
          </a:p>
        </p:txBody>
      </p:sp>
      <p:cxnSp>
        <p:nvCxnSpPr>
          <p:cNvPr id="4456" name="Google Shape;4456;p53"/>
          <p:cNvCxnSpPr>
            <a:stCxn id="4455" idx="0"/>
            <a:endCxn id="4453" idx="2"/>
          </p:cNvCxnSpPr>
          <p:nvPr/>
        </p:nvCxnSpPr>
        <p:spPr>
          <a:xfrm rot="10800000">
            <a:off x="3107325" y="3456600"/>
            <a:ext cx="111000" cy="460800"/>
          </a:xfrm>
          <a:prstGeom prst="straightConnector1">
            <a:avLst/>
          </a:prstGeom>
          <a:noFill/>
          <a:ln cap="flat" cmpd="sng" w="9525">
            <a:solidFill>
              <a:schemeClr val="dk2"/>
            </a:solidFill>
            <a:prstDash val="solid"/>
            <a:round/>
            <a:headEnd len="med" w="med" type="none"/>
            <a:tailEnd len="med" w="med" type="triangle"/>
          </a:ln>
        </p:spPr>
      </p:cxnSp>
      <p:sp>
        <p:nvSpPr>
          <p:cNvPr id="4457" name="Google Shape;4457;p53"/>
          <p:cNvSpPr/>
          <p:nvPr/>
        </p:nvSpPr>
        <p:spPr>
          <a:xfrm>
            <a:off x="3795150" y="2751500"/>
            <a:ext cx="894000" cy="6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 </a:t>
            </a:r>
            <a:endParaRPr/>
          </a:p>
          <a:p>
            <a:pPr indent="0" lvl="0" marL="0" rtl="0" algn="l">
              <a:spcBef>
                <a:spcPts val="0"/>
              </a:spcBef>
              <a:spcAft>
                <a:spcPts val="0"/>
              </a:spcAft>
              <a:buNone/>
            </a:pPr>
            <a:r>
              <a:t/>
            </a:r>
            <a:endParaRPr/>
          </a:p>
        </p:txBody>
      </p:sp>
      <p:cxnSp>
        <p:nvCxnSpPr>
          <p:cNvPr id="4458" name="Google Shape;4458;p53"/>
          <p:cNvCxnSpPr>
            <a:stCxn id="4457" idx="0"/>
            <a:endCxn id="4442" idx="4"/>
          </p:cNvCxnSpPr>
          <p:nvPr/>
        </p:nvCxnSpPr>
        <p:spPr>
          <a:xfrm flipH="1" rot="10800000">
            <a:off x="4242150" y="2276900"/>
            <a:ext cx="15600" cy="474600"/>
          </a:xfrm>
          <a:prstGeom prst="straightConnector1">
            <a:avLst/>
          </a:prstGeom>
          <a:noFill/>
          <a:ln cap="flat" cmpd="sng" w="9525">
            <a:solidFill>
              <a:schemeClr val="dk2"/>
            </a:solidFill>
            <a:prstDash val="solid"/>
            <a:round/>
            <a:headEnd len="med" w="med" type="none"/>
            <a:tailEnd len="med" w="med" type="triangle"/>
          </a:ln>
        </p:spPr>
      </p:cxnSp>
      <p:sp>
        <p:nvSpPr>
          <p:cNvPr id="4459" name="Google Shape;4459;p53"/>
          <p:cNvSpPr/>
          <p:nvPr/>
        </p:nvSpPr>
        <p:spPr>
          <a:xfrm>
            <a:off x="3927375" y="3917400"/>
            <a:ext cx="563100" cy="405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Xt</a:t>
            </a:r>
            <a:endParaRPr/>
          </a:p>
        </p:txBody>
      </p:sp>
      <p:cxnSp>
        <p:nvCxnSpPr>
          <p:cNvPr id="4460" name="Google Shape;4460;p53"/>
          <p:cNvCxnSpPr>
            <a:stCxn id="4459" idx="0"/>
            <a:endCxn id="4457" idx="2"/>
          </p:cNvCxnSpPr>
          <p:nvPr/>
        </p:nvCxnSpPr>
        <p:spPr>
          <a:xfrm flipH="1" rot="10800000">
            <a:off x="4208925" y="3442800"/>
            <a:ext cx="33300" cy="474600"/>
          </a:xfrm>
          <a:prstGeom prst="straightConnector1">
            <a:avLst/>
          </a:prstGeom>
          <a:noFill/>
          <a:ln cap="flat" cmpd="sng" w="9525">
            <a:solidFill>
              <a:schemeClr val="dk2"/>
            </a:solidFill>
            <a:prstDash val="solid"/>
            <a:round/>
            <a:headEnd len="med" w="med" type="none"/>
            <a:tailEnd len="med" w="med" type="triangle"/>
          </a:ln>
        </p:spPr>
      </p:cxnSp>
      <p:sp>
        <p:nvSpPr>
          <p:cNvPr id="4461" name="Google Shape;4461;p53"/>
          <p:cNvSpPr/>
          <p:nvPr/>
        </p:nvSpPr>
        <p:spPr>
          <a:xfrm>
            <a:off x="4938150" y="2751500"/>
            <a:ext cx="894000" cy="6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Ht+1 </a:t>
            </a:r>
            <a:endParaRPr/>
          </a:p>
          <a:p>
            <a:pPr indent="0" lvl="0" marL="0" rtl="0" algn="l">
              <a:spcBef>
                <a:spcPts val="0"/>
              </a:spcBef>
              <a:spcAft>
                <a:spcPts val="0"/>
              </a:spcAft>
              <a:buNone/>
            </a:pPr>
            <a:r>
              <a:t/>
            </a:r>
            <a:endParaRPr/>
          </a:p>
        </p:txBody>
      </p:sp>
      <p:cxnSp>
        <p:nvCxnSpPr>
          <p:cNvPr id="4462" name="Google Shape;4462;p53"/>
          <p:cNvCxnSpPr>
            <a:stCxn id="4461" idx="0"/>
            <a:endCxn id="4443" idx="4"/>
          </p:cNvCxnSpPr>
          <p:nvPr/>
        </p:nvCxnSpPr>
        <p:spPr>
          <a:xfrm rot="10800000">
            <a:off x="5379150" y="2276900"/>
            <a:ext cx="6000" cy="474600"/>
          </a:xfrm>
          <a:prstGeom prst="straightConnector1">
            <a:avLst/>
          </a:prstGeom>
          <a:noFill/>
          <a:ln cap="flat" cmpd="sng" w="9525">
            <a:solidFill>
              <a:schemeClr val="dk2"/>
            </a:solidFill>
            <a:prstDash val="solid"/>
            <a:round/>
            <a:headEnd len="med" w="med" type="none"/>
            <a:tailEnd len="med" w="med" type="triangle"/>
          </a:ln>
        </p:spPr>
      </p:cxnSp>
      <p:sp>
        <p:nvSpPr>
          <p:cNvPr id="4463" name="Google Shape;4463;p53"/>
          <p:cNvSpPr/>
          <p:nvPr/>
        </p:nvSpPr>
        <p:spPr>
          <a:xfrm>
            <a:off x="5070375" y="3917400"/>
            <a:ext cx="563100" cy="405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Xt+1</a:t>
            </a:r>
            <a:endParaRPr/>
          </a:p>
        </p:txBody>
      </p:sp>
      <p:cxnSp>
        <p:nvCxnSpPr>
          <p:cNvPr id="4464" name="Google Shape;4464;p53"/>
          <p:cNvCxnSpPr>
            <a:stCxn id="4463" idx="0"/>
            <a:endCxn id="4461" idx="2"/>
          </p:cNvCxnSpPr>
          <p:nvPr/>
        </p:nvCxnSpPr>
        <p:spPr>
          <a:xfrm flipH="1" rot="10800000">
            <a:off x="5351925" y="3442800"/>
            <a:ext cx="33300" cy="474600"/>
          </a:xfrm>
          <a:prstGeom prst="straightConnector1">
            <a:avLst/>
          </a:prstGeom>
          <a:noFill/>
          <a:ln cap="flat" cmpd="sng" w="9525">
            <a:solidFill>
              <a:schemeClr val="dk2"/>
            </a:solidFill>
            <a:prstDash val="solid"/>
            <a:round/>
            <a:headEnd len="med" w="med" type="none"/>
            <a:tailEnd len="med" w="med" type="triangle"/>
          </a:ln>
        </p:spPr>
      </p:cxnSp>
      <p:cxnSp>
        <p:nvCxnSpPr>
          <p:cNvPr id="4465" name="Google Shape;4465;p53"/>
          <p:cNvCxnSpPr>
            <a:stCxn id="4453" idx="3"/>
            <a:endCxn id="4457" idx="1"/>
          </p:cNvCxnSpPr>
          <p:nvPr/>
        </p:nvCxnSpPr>
        <p:spPr>
          <a:xfrm flipH="1" rot="10800000">
            <a:off x="3554250" y="3097125"/>
            <a:ext cx="240900" cy="13800"/>
          </a:xfrm>
          <a:prstGeom prst="straightConnector1">
            <a:avLst/>
          </a:prstGeom>
          <a:noFill/>
          <a:ln cap="flat" cmpd="sng" w="9525">
            <a:solidFill>
              <a:schemeClr val="dk2"/>
            </a:solidFill>
            <a:prstDash val="solid"/>
            <a:round/>
            <a:headEnd len="med" w="med" type="none"/>
            <a:tailEnd len="med" w="med" type="triangle"/>
          </a:ln>
        </p:spPr>
      </p:cxnSp>
      <p:cxnSp>
        <p:nvCxnSpPr>
          <p:cNvPr id="4466" name="Google Shape;4466;p53"/>
          <p:cNvCxnSpPr>
            <a:stCxn id="4457" idx="3"/>
            <a:endCxn id="4461" idx="1"/>
          </p:cNvCxnSpPr>
          <p:nvPr/>
        </p:nvCxnSpPr>
        <p:spPr>
          <a:xfrm>
            <a:off x="4689150" y="3097100"/>
            <a:ext cx="249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8" name="Shape 3868"/>
        <p:cNvGrpSpPr/>
        <p:nvPr/>
      </p:nvGrpSpPr>
      <p:grpSpPr>
        <a:xfrm>
          <a:off x="0" y="0"/>
          <a:ext cx="0" cy="0"/>
          <a:chOff x="0" y="0"/>
          <a:chExt cx="0" cy="0"/>
        </a:xfrm>
      </p:grpSpPr>
      <p:sp>
        <p:nvSpPr>
          <p:cNvPr id="3869" name="Google Shape;3869;p1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Sprache “Verstehen”?</a:t>
            </a:r>
            <a:endParaRPr/>
          </a:p>
        </p:txBody>
      </p:sp>
      <p:sp>
        <p:nvSpPr>
          <p:cNvPr id="3870" name="Google Shape;3870;p18"/>
          <p:cNvSpPr/>
          <p:nvPr/>
        </p:nvSpPr>
        <p:spPr>
          <a:xfrm>
            <a:off x="398050" y="2212649"/>
            <a:ext cx="1707940" cy="1543489"/>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cap="flat" cmpd="sng" w="9525">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1" name="Google Shape;3871;p18"/>
          <p:cNvPicPr preferRelativeResize="0"/>
          <p:nvPr/>
        </p:nvPicPr>
        <p:blipFill>
          <a:blip r:embed="rId3">
            <a:alphaModFix/>
          </a:blip>
          <a:stretch>
            <a:fillRect/>
          </a:stretch>
        </p:blipFill>
        <p:spPr>
          <a:xfrm>
            <a:off x="2987399" y="1843897"/>
            <a:ext cx="1986099" cy="1285575"/>
          </a:xfrm>
          <a:prstGeom prst="rect">
            <a:avLst/>
          </a:prstGeom>
          <a:noFill/>
          <a:ln>
            <a:noFill/>
          </a:ln>
        </p:spPr>
      </p:pic>
      <p:pic>
        <p:nvPicPr>
          <p:cNvPr id="3872" name="Google Shape;3872;p18"/>
          <p:cNvPicPr preferRelativeResize="0"/>
          <p:nvPr/>
        </p:nvPicPr>
        <p:blipFill>
          <a:blip r:embed="rId4">
            <a:alphaModFix/>
          </a:blip>
          <a:stretch>
            <a:fillRect/>
          </a:stretch>
        </p:blipFill>
        <p:spPr>
          <a:xfrm>
            <a:off x="456146" y="2308920"/>
            <a:ext cx="1575135" cy="1121111"/>
          </a:xfrm>
          <a:prstGeom prst="rect">
            <a:avLst/>
          </a:prstGeom>
          <a:noFill/>
          <a:ln>
            <a:noFill/>
          </a:ln>
        </p:spPr>
      </p:pic>
      <p:pic>
        <p:nvPicPr>
          <p:cNvPr id="3873" name="Google Shape;3873;p18"/>
          <p:cNvPicPr preferRelativeResize="0"/>
          <p:nvPr/>
        </p:nvPicPr>
        <p:blipFill>
          <a:blip r:embed="rId5">
            <a:alphaModFix/>
          </a:blip>
          <a:stretch>
            <a:fillRect/>
          </a:stretch>
        </p:blipFill>
        <p:spPr>
          <a:xfrm>
            <a:off x="4514524" y="2913750"/>
            <a:ext cx="3865701" cy="1988075"/>
          </a:xfrm>
          <a:prstGeom prst="rect">
            <a:avLst/>
          </a:prstGeom>
          <a:noFill/>
          <a:ln>
            <a:noFill/>
          </a:ln>
        </p:spPr>
      </p:pic>
      <p:graphicFrame>
        <p:nvGraphicFramePr>
          <p:cNvPr id="3874" name="Google Shape;3874;p18"/>
          <p:cNvGraphicFramePr/>
          <p:nvPr/>
        </p:nvGraphicFramePr>
        <p:xfrm>
          <a:off x="94150" y="4223525"/>
          <a:ext cx="3000000" cy="3000000"/>
        </p:xfrm>
        <a:graphic>
          <a:graphicData uri="http://schemas.openxmlformats.org/drawingml/2006/table">
            <a:tbl>
              <a:tblPr>
                <a:solidFill>
                  <a:srgbClr val="E0E0E0"/>
                </a:solidFill>
                <a:tableStyleId>{ACEC4B30-4EE6-49F7-A3A9-E92CC1A5535E}</a:tableStyleId>
              </a:tblPr>
              <a:tblGrid>
                <a:gridCol w="3356200"/>
              </a:tblGrid>
              <a:tr h="348725">
                <a:tc>
                  <a:txBody>
                    <a:bodyPr>
                      <a:noAutofit/>
                    </a:bodyPr>
                    <a:lstStyle/>
                    <a:p>
                      <a:pPr indent="0" lvl="0" marL="0" rtl="0" algn="l">
                        <a:spcBef>
                          <a:spcPts val="0"/>
                        </a:spcBef>
                        <a:spcAft>
                          <a:spcPts val="0"/>
                        </a:spcAft>
                        <a:buNone/>
                      </a:pPr>
                      <a:r>
                        <a:rPr lang="en"/>
                        <a:t>find ~/ -name 'core*' -exec rm {} \;</a:t>
                      </a:r>
                      <a:endParaRPr/>
                    </a:p>
                  </a:txBody>
                  <a:tcPr marT="91425" marB="91425" marR="91425" marL="91425"/>
                </a:tc>
              </a:tr>
            </a:tbl>
          </a:graphicData>
        </a:graphic>
      </p:graphicFrame>
      <p:cxnSp>
        <p:nvCxnSpPr>
          <p:cNvPr id="3875" name="Google Shape;3875;p18"/>
          <p:cNvCxnSpPr/>
          <p:nvPr/>
        </p:nvCxnSpPr>
        <p:spPr>
          <a:xfrm flipH="1" rot="10800000">
            <a:off x="737550" y="3600350"/>
            <a:ext cx="106800" cy="601800"/>
          </a:xfrm>
          <a:prstGeom prst="straightConnector1">
            <a:avLst/>
          </a:prstGeom>
          <a:noFill/>
          <a:ln cap="flat" cmpd="sng" w="9525">
            <a:solidFill>
              <a:schemeClr val="dk2"/>
            </a:solidFill>
            <a:prstDash val="solid"/>
            <a:round/>
            <a:headEnd len="med" w="med" type="none"/>
            <a:tailEnd len="med" w="med" type="triangle"/>
          </a:ln>
        </p:spPr>
      </p:cxnSp>
      <p:sp>
        <p:nvSpPr>
          <p:cNvPr id="3876" name="Google Shape;3876;p18"/>
          <p:cNvSpPr/>
          <p:nvPr/>
        </p:nvSpPr>
        <p:spPr>
          <a:xfrm>
            <a:off x="5512275" y="986500"/>
            <a:ext cx="1213200" cy="857400"/>
          </a:xfrm>
          <a:prstGeom prst="wedgeRectCallout">
            <a:avLst>
              <a:gd fmla="val 53341" name="adj1"/>
              <a:gd fmla="val 763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“Alexa, play smooth jazz”</a:t>
            </a:r>
            <a:endParaRPr/>
          </a:p>
        </p:txBody>
      </p:sp>
      <p:cxnSp>
        <p:nvCxnSpPr>
          <p:cNvPr id="3877" name="Google Shape;3877;p18"/>
          <p:cNvCxnSpPr/>
          <p:nvPr/>
        </p:nvCxnSpPr>
        <p:spPr>
          <a:xfrm flipH="1">
            <a:off x="4852300" y="1533350"/>
            <a:ext cx="495000" cy="34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0" name="Shape 4470"/>
        <p:cNvGrpSpPr/>
        <p:nvPr/>
      </p:nvGrpSpPr>
      <p:grpSpPr>
        <a:xfrm>
          <a:off x="0" y="0"/>
          <a:ext cx="0" cy="0"/>
          <a:chOff x="0" y="0"/>
          <a:chExt cx="0" cy="0"/>
        </a:xfrm>
      </p:grpSpPr>
      <p:sp>
        <p:nvSpPr>
          <p:cNvPr id="4471" name="Google Shape;4471;p5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Distance Dependencies</a:t>
            </a:r>
            <a:endParaRPr/>
          </a:p>
        </p:txBody>
      </p:sp>
      <p:sp>
        <p:nvSpPr>
          <p:cNvPr id="4472" name="Google Shape;4472;p54"/>
          <p:cNvSpPr txBox="1"/>
          <p:nvPr/>
        </p:nvSpPr>
        <p:spPr>
          <a:xfrm>
            <a:off x="1799675" y="4075950"/>
            <a:ext cx="5375700" cy="474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The </a:t>
            </a:r>
            <a:r>
              <a:rPr lang="en" sz="1600">
                <a:solidFill>
                  <a:schemeClr val="accent3"/>
                </a:solidFill>
                <a:highlight>
                  <a:srgbClr val="FFFFFF"/>
                </a:highlight>
                <a:latin typeface="Georgia"/>
                <a:ea typeface="Georgia"/>
                <a:cs typeface="Georgia"/>
                <a:sym typeface="Georgia"/>
              </a:rPr>
              <a:t>U.N.</a:t>
            </a:r>
            <a:r>
              <a:rPr lang="en" sz="1600">
                <a:solidFill>
                  <a:schemeClr val="dk1"/>
                </a:solidFill>
                <a:highlight>
                  <a:srgbClr val="FFFFFF"/>
                </a:highlight>
                <a:latin typeface="Georgia"/>
                <a:ea typeface="Georgia"/>
                <a:cs typeface="Georgia"/>
                <a:sym typeface="Georgia"/>
              </a:rPr>
              <a:t> declined to comment on </a:t>
            </a:r>
            <a:r>
              <a:rPr lang="en" sz="1600">
                <a:solidFill>
                  <a:schemeClr val="accent4"/>
                </a:solidFill>
                <a:highlight>
                  <a:srgbClr val="FFFFFF"/>
                </a:highlight>
                <a:latin typeface="Georgia"/>
                <a:ea typeface="Georgia"/>
                <a:cs typeface="Georgia"/>
                <a:sym typeface="Georgia"/>
              </a:rPr>
              <a:t>Washington’s</a:t>
            </a:r>
            <a:r>
              <a:rPr lang="en" sz="1600">
                <a:solidFill>
                  <a:schemeClr val="dk1"/>
                </a:solidFill>
                <a:highlight>
                  <a:srgbClr val="FFFFFF"/>
                </a:highlight>
                <a:latin typeface="Georgia"/>
                <a:ea typeface="Georgia"/>
                <a:cs typeface="Georgia"/>
                <a:sym typeface="Georgia"/>
              </a:rPr>
              <a:t> proposal</a:t>
            </a:r>
            <a:endParaRPr sz="1600">
              <a:solidFill>
                <a:schemeClr val="dk1"/>
              </a:solidFill>
              <a:highlight>
                <a:srgbClr val="FFFFFF"/>
              </a:highlight>
              <a:latin typeface="Georgia"/>
              <a:ea typeface="Georgia"/>
              <a:cs typeface="Georgia"/>
              <a:sym typeface="Georgia"/>
            </a:endParaRPr>
          </a:p>
        </p:txBody>
      </p:sp>
      <p:sp>
        <p:nvSpPr>
          <p:cNvPr id="4473" name="Google Shape;4473;p54"/>
          <p:cNvSpPr/>
          <p:nvPr/>
        </p:nvSpPr>
        <p:spPr>
          <a:xfrm>
            <a:off x="1476700" y="2048200"/>
            <a:ext cx="6285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ORG</a:t>
            </a:r>
            <a:endParaRPr sz="1000">
              <a:latin typeface="Courier New"/>
              <a:ea typeface="Courier New"/>
              <a:cs typeface="Courier New"/>
              <a:sym typeface="Courier New"/>
            </a:endParaRPr>
          </a:p>
        </p:txBody>
      </p:sp>
      <p:sp>
        <p:nvSpPr>
          <p:cNvPr id="4474" name="Google Shape;4474;p54"/>
          <p:cNvSpPr/>
          <p:nvPr/>
        </p:nvSpPr>
        <p:spPr>
          <a:xfrm>
            <a:off x="2302135" y="2048205"/>
            <a:ext cx="4341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a:t>
            </a:r>
            <a:endParaRPr sz="1000">
              <a:latin typeface="Courier New"/>
              <a:ea typeface="Courier New"/>
              <a:cs typeface="Courier New"/>
              <a:sym typeface="Courier New"/>
            </a:endParaRPr>
          </a:p>
        </p:txBody>
      </p:sp>
      <p:sp>
        <p:nvSpPr>
          <p:cNvPr id="4475" name="Google Shape;4475;p54"/>
          <p:cNvSpPr/>
          <p:nvPr/>
        </p:nvSpPr>
        <p:spPr>
          <a:xfrm>
            <a:off x="3051988" y="2048205"/>
            <a:ext cx="5109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ORG</a:t>
            </a:r>
            <a:endParaRPr sz="1000">
              <a:latin typeface="Courier New"/>
              <a:ea typeface="Courier New"/>
              <a:cs typeface="Courier New"/>
              <a:sym typeface="Courier New"/>
            </a:endParaRPr>
          </a:p>
        </p:txBody>
      </p:sp>
      <p:sp>
        <p:nvSpPr>
          <p:cNvPr id="4476" name="Google Shape;4476;p54"/>
          <p:cNvSpPr/>
          <p:nvPr/>
        </p:nvSpPr>
        <p:spPr>
          <a:xfrm>
            <a:off x="1396360" y="2765115"/>
            <a:ext cx="628500" cy="554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H1 </a:t>
            </a:r>
            <a:endParaRPr/>
          </a:p>
          <a:p>
            <a:pPr indent="0" lvl="0" marL="0" rtl="0" algn="l">
              <a:spcBef>
                <a:spcPts val="0"/>
              </a:spcBef>
              <a:spcAft>
                <a:spcPts val="0"/>
              </a:spcAft>
              <a:buNone/>
            </a:pPr>
            <a:r>
              <a:t/>
            </a:r>
            <a:endParaRPr/>
          </a:p>
        </p:txBody>
      </p:sp>
      <p:cxnSp>
        <p:nvCxnSpPr>
          <p:cNvPr id="4477" name="Google Shape;4477;p54"/>
          <p:cNvCxnSpPr>
            <a:stCxn id="4476" idx="0"/>
            <a:endCxn id="4473" idx="4"/>
          </p:cNvCxnSpPr>
          <p:nvPr/>
        </p:nvCxnSpPr>
        <p:spPr>
          <a:xfrm flipH="1" rot="10800000">
            <a:off x="1710610" y="2373315"/>
            <a:ext cx="80400" cy="391800"/>
          </a:xfrm>
          <a:prstGeom prst="straightConnector1">
            <a:avLst/>
          </a:prstGeom>
          <a:noFill/>
          <a:ln cap="flat" cmpd="sng" w="9525">
            <a:solidFill>
              <a:schemeClr val="dk2"/>
            </a:solidFill>
            <a:prstDash val="solid"/>
            <a:round/>
            <a:headEnd len="med" w="med" type="none"/>
            <a:tailEnd len="med" w="med" type="triangle"/>
          </a:ln>
        </p:spPr>
      </p:cxnSp>
      <p:cxnSp>
        <p:nvCxnSpPr>
          <p:cNvPr id="4478" name="Google Shape;4478;p54"/>
          <p:cNvCxnSpPr>
            <a:endCxn id="4476" idx="2"/>
          </p:cNvCxnSpPr>
          <p:nvPr/>
        </p:nvCxnSpPr>
        <p:spPr>
          <a:xfrm rot="10800000">
            <a:off x="1710610" y="3319215"/>
            <a:ext cx="488100" cy="673800"/>
          </a:xfrm>
          <a:prstGeom prst="straightConnector1">
            <a:avLst/>
          </a:prstGeom>
          <a:noFill/>
          <a:ln cap="flat" cmpd="sng" w="9525">
            <a:solidFill>
              <a:schemeClr val="dk2"/>
            </a:solidFill>
            <a:prstDash val="solid"/>
            <a:round/>
            <a:headEnd len="med" w="med" type="none"/>
            <a:tailEnd len="med" w="med" type="triangle"/>
          </a:ln>
        </p:spPr>
      </p:cxnSp>
      <p:sp>
        <p:nvSpPr>
          <p:cNvPr id="4479" name="Google Shape;4479;p54"/>
          <p:cNvSpPr/>
          <p:nvPr/>
        </p:nvSpPr>
        <p:spPr>
          <a:xfrm>
            <a:off x="2194081" y="2754030"/>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H2 </a:t>
            </a:r>
            <a:endParaRPr/>
          </a:p>
          <a:p>
            <a:pPr indent="0" lvl="0" marL="0" rtl="0" algn="l">
              <a:spcBef>
                <a:spcPts val="0"/>
              </a:spcBef>
              <a:spcAft>
                <a:spcPts val="0"/>
              </a:spcAft>
              <a:buNone/>
            </a:pPr>
            <a:r>
              <a:t/>
            </a:r>
            <a:endParaRPr/>
          </a:p>
        </p:txBody>
      </p:sp>
      <p:cxnSp>
        <p:nvCxnSpPr>
          <p:cNvPr id="4480" name="Google Shape;4480;p54"/>
          <p:cNvCxnSpPr>
            <a:stCxn id="4479" idx="0"/>
            <a:endCxn id="4474" idx="4"/>
          </p:cNvCxnSpPr>
          <p:nvPr/>
        </p:nvCxnSpPr>
        <p:spPr>
          <a:xfrm flipH="1" rot="10800000">
            <a:off x="2508331" y="2373330"/>
            <a:ext cx="10800" cy="380700"/>
          </a:xfrm>
          <a:prstGeom prst="straightConnector1">
            <a:avLst/>
          </a:prstGeom>
          <a:noFill/>
          <a:ln cap="flat" cmpd="sng" w="9525">
            <a:solidFill>
              <a:schemeClr val="dk2"/>
            </a:solidFill>
            <a:prstDash val="solid"/>
            <a:round/>
            <a:headEnd len="med" w="med" type="none"/>
            <a:tailEnd len="med" w="med" type="triangle"/>
          </a:ln>
        </p:spPr>
      </p:cxnSp>
      <p:cxnSp>
        <p:nvCxnSpPr>
          <p:cNvPr id="4481" name="Google Shape;4481;p54"/>
          <p:cNvCxnSpPr>
            <a:endCxn id="4479" idx="2"/>
          </p:cNvCxnSpPr>
          <p:nvPr/>
        </p:nvCxnSpPr>
        <p:spPr>
          <a:xfrm rot="10800000">
            <a:off x="2508331" y="3308130"/>
            <a:ext cx="326700" cy="712500"/>
          </a:xfrm>
          <a:prstGeom prst="straightConnector1">
            <a:avLst/>
          </a:prstGeom>
          <a:noFill/>
          <a:ln cap="flat" cmpd="sng" w="9525">
            <a:solidFill>
              <a:schemeClr val="dk2"/>
            </a:solidFill>
            <a:prstDash val="solid"/>
            <a:round/>
            <a:headEnd len="med" w="med" type="none"/>
            <a:tailEnd len="med" w="med" type="triangle"/>
          </a:ln>
        </p:spPr>
      </p:cxnSp>
      <p:sp>
        <p:nvSpPr>
          <p:cNvPr id="4482" name="Google Shape;4482;p54"/>
          <p:cNvSpPr/>
          <p:nvPr/>
        </p:nvSpPr>
        <p:spPr>
          <a:xfrm>
            <a:off x="2997496" y="2754030"/>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H3 </a:t>
            </a:r>
            <a:endParaRPr/>
          </a:p>
          <a:p>
            <a:pPr indent="0" lvl="0" marL="0" rtl="0" algn="l">
              <a:spcBef>
                <a:spcPts val="0"/>
              </a:spcBef>
              <a:spcAft>
                <a:spcPts val="0"/>
              </a:spcAft>
              <a:buNone/>
            </a:pPr>
            <a:r>
              <a:t/>
            </a:r>
            <a:endParaRPr/>
          </a:p>
        </p:txBody>
      </p:sp>
      <p:cxnSp>
        <p:nvCxnSpPr>
          <p:cNvPr id="4483" name="Google Shape;4483;p54"/>
          <p:cNvCxnSpPr>
            <a:stCxn id="4482" idx="0"/>
            <a:endCxn id="4475" idx="4"/>
          </p:cNvCxnSpPr>
          <p:nvPr/>
        </p:nvCxnSpPr>
        <p:spPr>
          <a:xfrm rot="10800000">
            <a:off x="3307546" y="2373330"/>
            <a:ext cx="4200" cy="380700"/>
          </a:xfrm>
          <a:prstGeom prst="straightConnector1">
            <a:avLst/>
          </a:prstGeom>
          <a:noFill/>
          <a:ln cap="flat" cmpd="sng" w="9525">
            <a:solidFill>
              <a:schemeClr val="dk2"/>
            </a:solidFill>
            <a:prstDash val="solid"/>
            <a:round/>
            <a:headEnd len="med" w="med" type="none"/>
            <a:tailEnd len="med" w="med" type="triangle"/>
          </a:ln>
        </p:spPr>
      </p:cxnSp>
      <p:cxnSp>
        <p:nvCxnSpPr>
          <p:cNvPr id="4484" name="Google Shape;4484;p54"/>
          <p:cNvCxnSpPr>
            <a:endCxn id="4482" idx="2"/>
          </p:cNvCxnSpPr>
          <p:nvPr/>
        </p:nvCxnSpPr>
        <p:spPr>
          <a:xfrm rot="10800000">
            <a:off x="3311746" y="3308130"/>
            <a:ext cx="195900" cy="777000"/>
          </a:xfrm>
          <a:prstGeom prst="straightConnector1">
            <a:avLst/>
          </a:prstGeom>
          <a:noFill/>
          <a:ln cap="flat" cmpd="sng" w="9525">
            <a:solidFill>
              <a:schemeClr val="dk2"/>
            </a:solidFill>
            <a:prstDash val="solid"/>
            <a:round/>
            <a:headEnd len="med" w="med" type="none"/>
            <a:tailEnd len="med" w="med" type="triangle"/>
          </a:ln>
        </p:spPr>
      </p:cxnSp>
      <p:cxnSp>
        <p:nvCxnSpPr>
          <p:cNvPr id="4485" name="Google Shape;4485;p54"/>
          <p:cNvCxnSpPr>
            <a:stCxn id="4476" idx="3"/>
            <a:endCxn id="4479" idx="1"/>
          </p:cNvCxnSpPr>
          <p:nvPr/>
        </p:nvCxnSpPr>
        <p:spPr>
          <a:xfrm flipH="1" rot="10800000">
            <a:off x="2024860" y="3031065"/>
            <a:ext cx="169200" cy="11100"/>
          </a:xfrm>
          <a:prstGeom prst="straightConnector1">
            <a:avLst/>
          </a:prstGeom>
          <a:noFill/>
          <a:ln cap="flat" cmpd="sng" w="9525">
            <a:solidFill>
              <a:schemeClr val="dk2"/>
            </a:solidFill>
            <a:prstDash val="solid"/>
            <a:round/>
            <a:headEnd len="med" w="med" type="none"/>
            <a:tailEnd len="med" w="med" type="triangle"/>
          </a:ln>
        </p:spPr>
      </p:cxnSp>
      <p:cxnSp>
        <p:nvCxnSpPr>
          <p:cNvPr id="4486" name="Google Shape;4486;p54"/>
          <p:cNvCxnSpPr>
            <a:stCxn id="4479" idx="3"/>
            <a:endCxn id="4482" idx="1"/>
          </p:cNvCxnSpPr>
          <p:nvPr/>
        </p:nvCxnSpPr>
        <p:spPr>
          <a:xfrm>
            <a:off x="2822581" y="3031080"/>
            <a:ext cx="174900" cy="0"/>
          </a:xfrm>
          <a:prstGeom prst="straightConnector1">
            <a:avLst/>
          </a:prstGeom>
          <a:noFill/>
          <a:ln cap="flat" cmpd="sng" w="9525">
            <a:solidFill>
              <a:schemeClr val="dk2"/>
            </a:solidFill>
            <a:prstDash val="solid"/>
            <a:round/>
            <a:headEnd len="med" w="med" type="none"/>
            <a:tailEnd len="med" w="med" type="triangle"/>
          </a:ln>
        </p:spPr>
      </p:cxnSp>
      <p:sp>
        <p:nvSpPr>
          <p:cNvPr id="4487" name="Google Shape;4487;p54"/>
          <p:cNvSpPr/>
          <p:nvPr/>
        </p:nvSpPr>
        <p:spPr>
          <a:xfrm>
            <a:off x="673287" y="2048205"/>
            <a:ext cx="5481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a:t>
            </a:r>
            <a:endParaRPr sz="1000">
              <a:latin typeface="Courier New"/>
              <a:ea typeface="Courier New"/>
              <a:cs typeface="Courier New"/>
              <a:sym typeface="Courier New"/>
            </a:endParaRPr>
          </a:p>
        </p:txBody>
      </p:sp>
      <p:sp>
        <p:nvSpPr>
          <p:cNvPr id="4488" name="Google Shape;4488;p54"/>
          <p:cNvSpPr/>
          <p:nvPr/>
        </p:nvSpPr>
        <p:spPr>
          <a:xfrm>
            <a:off x="592945" y="2765115"/>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H0 </a:t>
            </a:r>
            <a:endParaRPr/>
          </a:p>
          <a:p>
            <a:pPr indent="0" lvl="0" marL="0" rtl="0" algn="l">
              <a:spcBef>
                <a:spcPts val="0"/>
              </a:spcBef>
              <a:spcAft>
                <a:spcPts val="0"/>
              </a:spcAft>
              <a:buNone/>
            </a:pPr>
            <a:r>
              <a:t/>
            </a:r>
            <a:endParaRPr/>
          </a:p>
        </p:txBody>
      </p:sp>
      <p:cxnSp>
        <p:nvCxnSpPr>
          <p:cNvPr id="4489" name="Google Shape;4489;p54"/>
          <p:cNvCxnSpPr>
            <a:stCxn id="4488" idx="0"/>
            <a:endCxn id="4487" idx="4"/>
          </p:cNvCxnSpPr>
          <p:nvPr/>
        </p:nvCxnSpPr>
        <p:spPr>
          <a:xfrm flipH="1" rot="10800000">
            <a:off x="907195" y="2373315"/>
            <a:ext cx="40200" cy="391800"/>
          </a:xfrm>
          <a:prstGeom prst="straightConnector1">
            <a:avLst/>
          </a:prstGeom>
          <a:noFill/>
          <a:ln cap="flat" cmpd="sng" w="9525">
            <a:solidFill>
              <a:schemeClr val="dk2"/>
            </a:solidFill>
            <a:prstDash val="solid"/>
            <a:round/>
            <a:headEnd len="med" w="med" type="none"/>
            <a:tailEnd len="med" w="med" type="triangle"/>
          </a:ln>
        </p:spPr>
      </p:cxnSp>
      <p:cxnSp>
        <p:nvCxnSpPr>
          <p:cNvPr id="4490" name="Google Shape;4490;p54"/>
          <p:cNvCxnSpPr>
            <a:endCxn id="4488" idx="2"/>
          </p:cNvCxnSpPr>
          <p:nvPr/>
        </p:nvCxnSpPr>
        <p:spPr>
          <a:xfrm rot="10800000">
            <a:off x="907195" y="3319215"/>
            <a:ext cx="742800" cy="690300"/>
          </a:xfrm>
          <a:prstGeom prst="straightConnector1">
            <a:avLst/>
          </a:prstGeom>
          <a:noFill/>
          <a:ln cap="flat" cmpd="sng" w="9525">
            <a:solidFill>
              <a:schemeClr val="dk2"/>
            </a:solidFill>
            <a:prstDash val="solid"/>
            <a:round/>
            <a:headEnd len="med" w="med" type="none"/>
            <a:tailEnd len="med" w="med" type="triangle"/>
          </a:ln>
        </p:spPr>
      </p:cxnSp>
      <p:cxnSp>
        <p:nvCxnSpPr>
          <p:cNvPr id="4491" name="Google Shape;4491;p54"/>
          <p:cNvCxnSpPr>
            <a:stCxn id="4488" idx="3"/>
          </p:cNvCxnSpPr>
          <p:nvPr/>
        </p:nvCxnSpPr>
        <p:spPr>
          <a:xfrm flipH="1" rot="10800000">
            <a:off x="1221445" y="303106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492" name="Google Shape;4492;p54"/>
          <p:cNvSpPr/>
          <p:nvPr/>
        </p:nvSpPr>
        <p:spPr>
          <a:xfrm>
            <a:off x="4677102" y="2048205"/>
            <a:ext cx="5481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a:t>
            </a:r>
            <a:endParaRPr sz="1000">
              <a:latin typeface="Courier New"/>
              <a:ea typeface="Courier New"/>
              <a:cs typeface="Courier New"/>
              <a:sym typeface="Courier New"/>
            </a:endParaRPr>
          </a:p>
        </p:txBody>
      </p:sp>
      <p:sp>
        <p:nvSpPr>
          <p:cNvPr id="4493" name="Google Shape;4493;p54"/>
          <p:cNvSpPr/>
          <p:nvPr/>
        </p:nvSpPr>
        <p:spPr>
          <a:xfrm>
            <a:off x="5502522" y="2048200"/>
            <a:ext cx="5862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4494" name="Google Shape;4494;p54"/>
          <p:cNvSpPr/>
          <p:nvPr/>
        </p:nvSpPr>
        <p:spPr>
          <a:xfrm>
            <a:off x="4596760" y="2765115"/>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H5 </a:t>
            </a:r>
            <a:endParaRPr/>
          </a:p>
          <a:p>
            <a:pPr indent="0" lvl="0" marL="0" rtl="0" algn="l">
              <a:spcBef>
                <a:spcPts val="0"/>
              </a:spcBef>
              <a:spcAft>
                <a:spcPts val="0"/>
              </a:spcAft>
              <a:buNone/>
            </a:pPr>
            <a:r>
              <a:t/>
            </a:r>
            <a:endParaRPr/>
          </a:p>
        </p:txBody>
      </p:sp>
      <p:cxnSp>
        <p:nvCxnSpPr>
          <p:cNvPr id="4495" name="Google Shape;4495;p54"/>
          <p:cNvCxnSpPr>
            <a:stCxn id="4494" idx="0"/>
            <a:endCxn id="4492" idx="4"/>
          </p:cNvCxnSpPr>
          <p:nvPr/>
        </p:nvCxnSpPr>
        <p:spPr>
          <a:xfrm flipH="1" rot="10800000">
            <a:off x="4911010" y="2373315"/>
            <a:ext cx="40200" cy="391800"/>
          </a:xfrm>
          <a:prstGeom prst="straightConnector1">
            <a:avLst/>
          </a:prstGeom>
          <a:noFill/>
          <a:ln cap="flat" cmpd="sng" w="9525">
            <a:solidFill>
              <a:schemeClr val="dk2"/>
            </a:solidFill>
            <a:prstDash val="solid"/>
            <a:round/>
            <a:headEnd len="med" w="med" type="none"/>
            <a:tailEnd len="med" w="med" type="triangle"/>
          </a:ln>
        </p:spPr>
      </p:cxnSp>
      <p:cxnSp>
        <p:nvCxnSpPr>
          <p:cNvPr id="4496" name="Google Shape;4496;p54"/>
          <p:cNvCxnSpPr>
            <a:endCxn id="4494" idx="2"/>
          </p:cNvCxnSpPr>
          <p:nvPr/>
        </p:nvCxnSpPr>
        <p:spPr>
          <a:xfrm flipH="1" rot="10800000">
            <a:off x="4811710" y="3319215"/>
            <a:ext cx="99300" cy="764100"/>
          </a:xfrm>
          <a:prstGeom prst="straightConnector1">
            <a:avLst/>
          </a:prstGeom>
          <a:noFill/>
          <a:ln cap="flat" cmpd="sng" w="9525">
            <a:solidFill>
              <a:schemeClr val="dk2"/>
            </a:solidFill>
            <a:prstDash val="solid"/>
            <a:round/>
            <a:headEnd len="med" w="med" type="none"/>
            <a:tailEnd len="med" w="med" type="triangle"/>
          </a:ln>
        </p:spPr>
      </p:cxnSp>
      <p:sp>
        <p:nvSpPr>
          <p:cNvPr id="4497" name="Google Shape;4497;p54"/>
          <p:cNvSpPr/>
          <p:nvPr/>
        </p:nvSpPr>
        <p:spPr>
          <a:xfrm>
            <a:off x="5394481" y="2754030"/>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H6 </a:t>
            </a:r>
            <a:endParaRPr/>
          </a:p>
          <a:p>
            <a:pPr indent="0" lvl="0" marL="0" rtl="0" algn="l">
              <a:spcBef>
                <a:spcPts val="0"/>
              </a:spcBef>
              <a:spcAft>
                <a:spcPts val="0"/>
              </a:spcAft>
              <a:buNone/>
            </a:pPr>
            <a:r>
              <a:t/>
            </a:r>
            <a:endParaRPr/>
          </a:p>
        </p:txBody>
      </p:sp>
      <p:cxnSp>
        <p:nvCxnSpPr>
          <p:cNvPr id="4498" name="Google Shape;4498;p54"/>
          <p:cNvCxnSpPr>
            <a:stCxn id="4497" idx="0"/>
            <a:endCxn id="4493" idx="4"/>
          </p:cNvCxnSpPr>
          <p:nvPr/>
        </p:nvCxnSpPr>
        <p:spPr>
          <a:xfrm flipH="1" rot="10800000">
            <a:off x="5708731" y="2373330"/>
            <a:ext cx="87000" cy="380700"/>
          </a:xfrm>
          <a:prstGeom prst="straightConnector1">
            <a:avLst/>
          </a:prstGeom>
          <a:noFill/>
          <a:ln cap="flat" cmpd="sng" w="9525">
            <a:solidFill>
              <a:schemeClr val="dk2"/>
            </a:solidFill>
            <a:prstDash val="solid"/>
            <a:round/>
            <a:headEnd len="med" w="med" type="none"/>
            <a:tailEnd len="med" w="med" type="triangle"/>
          </a:ln>
        </p:spPr>
      </p:cxnSp>
      <p:cxnSp>
        <p:nvCxnSpPr>
          <p:cNvPr id="4499" name="Google Shape;4499;p54"/>
          <p:cNvCxnSpPr>
            <a:endCxn id="4497" idx="2"/>
          </p:cNvCxnSpPr>
          <p:nvPr/>
        </p:nvCxnSpPr>
        <p:spPr>
          <a:xfrm flipH="1" rot="10800000">
            <a:off x="5567731" y="3308130"/>
            <a:ext cx="141000" cy="738600"/>
          </a:xfrm>
          <a:prstGeom prst="straightConnector1">
            <a:avLst/>
          </a:prstGeom>
          <a:noFill/>
          <a:ln cap="flat" cmpd="sng" w="9525">
            <a:solidFill>
              <a:schemeClr val="dk2"/>
            </a:solidFill>
            <a:prstDash val="solid"/>
            <a:round/>
            <a:headEnd len="med" w="med" type="none"/>
            <a:tailEnd len="med" w="med" type="triangle"/>
          </a:ln>
        </p:spPr>
      </p:cxnSp>
      <p:cxnSp>
        <p:nvCxnSpPr>
          <p:cNvPr id="4500" name="Google Shape;4500;p54"/>
          <p:cNvCxnSpPr>
            <a:stCxn id="4494" idx="3"/>
            <a:endCxn id="4497" idx="1"/>
          </p:cNvCxnSpPr>
          <p:nvPr/>
        </p:nvCxnSpPr>
        <p:spPr>
          <a:xfrm flipH="1" rot="10800000">
            <a:off x="5225260" y="303106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01" name="Google Shape;4501;p54"/>
          <p:cNvSpPr/>
          <p:nvPr/>
        </p:nvSpPr>
        <p:spPr>
          <a:xfrm>
            <a:off x="3873687" y="2048205"/>
            <a:ext cx="548100" cy="325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O</a:t>
            </a:r>
            <a:endParaRPr sz="1000">
              <a:latin typeface="Courier New"/>
              <a:ea typeface="Courier New"/>
              <a:cs typeface="Courier New"/>
              <a:sym typeface="Courier New"/>
            </a:endParaRPr>
          </a:p>
        </p:txBody>
      </p:sp>
      <p:sp>
        <p:nvSpPr>
          <p:cNvPr id="4502" name="Google Shape;4502;p54"/>
          <p:cNvSpPr/>
          <p:nvPr/>
        </p:nvSpPr>
        <p:spPr>
          <a:xfrm>
            <a:off x="3793345" y="2765115"/>
            <a:ext cx="6285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H4 </a:t>
            </a:r>
            <a:endParaRPr/>
          </a:p>
          <a:p>
            <a:pPr indent="0" lvl="0" marL="0" rtl="0" algn="l">
              <a:spcBef>
                <a:spcPts val="0"/>
              </a:spcBef>
              <a:spcAft>
                <a:spcPts val="0"/>
              </a:spcAft>
              <a:buNone/>
            </a:pPr>
            <a:r>
              <a:t/>
            </a:r>
            <a:endParaRPr/>
          </a:p>
        </p:txBody>
      </p:sp>
      <p:cxnSp>
        <p:nvCxnSpPr>
          <p:cNvPr id="4503" name="Google Shape;4503;p54"/>
          <p:cNvCxnSpPr>
            <a:stCxn id="4502" idx="0"/>
            <a:endCxn id="4501" idx="4"/>
          </p:cNvCxnSpPr>
          <p:nvPr/>
        </p:nvCxnSpPr>
        <p:spPr>
          <a:xfrm flipH="1" rot="10800000">
            <a:off x="4107595" y="2373315"/>
            <a:ext cx="40200" cy="391800"/>
          </a:xfrm>
          <a:prstGeom prst="straightConnector1">
            <a:avLst/>
          </a:prstGeom>
          <a:noFill/>
          <a:ln cap="flat" cmpd="sng" w="9525">
            <a:solidFill>
              <a:schemeClr val="dk2"/>
            </a:solidFill>
            <a:prstDash val="solid"/>
            <a:round/>
            <a:headEnd len="med" w="med" type="none"/>
            <a:tailEnd len="med" w="med" type="triangle"/>
          </a:ln>
        </p:spPr>
      </p:cxnSp>
      <p:cxnSp>
        <p:nvCxnSpPr>
          <p:cNvPr id="4504" name="Google Shape;4504;p54"/>
          <p:cNvCxnSpPr>
            <a:endCxn id="4502" idx="2"/>
          </p:cNvCxnSpPr>
          <p:nvPr/>
        </p:nvCxnSpPr>
        <p:spPr>
          <a:xfrm rot="10800000">
            <a:off x="4107595" y="3319215"/>
            <a:ext cx="21900" cy="745500"/>
          </a:xfrm>
          <a:prstGeom prst="straightConnector1">
            <a:avLst/>
          </a:prstGeom>
          <a:noFill/>
          <a:ln cap="flat" cmpd="sng" w="9525">
            <a:solidFill>
              <a:schemeClr val="dk2"/>
            </a:solidFill>
            <a:prstDash val="solid"/>
            <a:round/>
            <a:headEnd len="med" w="med" type="none"/>
            <a:tailEnd len="med" w="med" type="triangle"/>
          </a:ln>
        </p:spPr>
      </p:cxnSp>
      <p:cxnSp>
        <p:nvCxnSpPr>
          <p:cNvPr id="4505" name="Google Shape;4505;p54"/>
          <p:cNvCxnSpPr>
            <a:stCxn id="4502" idx="3"/>
          </p:cNvCxnSpPr>
          <p:nvPr/>
        </p:nvCxnSpPr>
        <p:spPr>
          <a:xfrm flipH="1" rot="10800000">
            <a:off x="4421845" y="3031065"/>
            <a:ext cx="169200" cy="11100"/>
          </a:xfrm>
          <a:prstGeom prst="straightConnector1">
            <a:avLst/>
          </a:prstGeom>
          <a:noFill/>
          <a:ln cap="flat" cmpd="sng" w="9525">
            <a:solidFill>
              <a:schemeClr val="dk2"/>
            </a:solidFill>
            <a:prstDash val="solid"/>
            <a:round/>
            <a:headEnd len="med" w="med" type="none"/>
            <a:tailEnd len="med" w="med" type="triangle"/>
          </a:ln>
        </p:spPr>
      </p:cxnSp>
      <p:cxnSp>
        <p:nvCxnSpPr>
          <p:cNvPr id="4506" name="Google Shape;4506;p54"/>
          <p:cNvCxnSpPr>
            <a:endCxn id="4502" idx="1"/>
          </p:cNvCxnSpPr>
          <p:nvPr/>
        </p:nvCxnSpPr>
        <p:spPr>
          <a:xfrm>
            <a:off x="3583645" y="3042165"/>
            <a:ext cx="209700" cy="0"/>
          </a:xfrm>
          <a:prstGeom prst="straightConnector1">
            <a:avLst/>
          </a:prstGeom>
          <a:noFill/>
          <a:ln cap="flat" cmpd="sng" w="9525">
            <a:solidFill>
              <a:schemeClr val="dk2"/>
            </a:solidFill>
            <a:prstDash val="solid"/>
            <a:round/>
            <a:headEnd len="med" w="med" type="none"/>
            <a:tailEnd len="med" w="med" type="triangle"/>
          </a:ln>
        </p:spPr>
      </p:cxnSp>
      <p:sp>
        <p:nvSpPr>
          <p:cNvPr id="4507" name="Google Shape;4507;p54"/>
          <p:cNvSpPr txBox="1"/>
          <p:nvPr/>
        </p:nvSpPr>
        <p:spPr>
          <a:xfrm>
            <a:off x="4836525" y="1596775"/>
            <a:ext cx="24177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ORG?   PERSON?	LOCATION?</a:t>
            </a:r>
            <a:endParaRPr>
              <a:latin typeface="Titillium Web Light"/>
              <a:ea typeface="Titillium Web Light"/>
              <a:cs typeface="Titillium Web Light"/>
              <a:sym typeface="Titillium We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1" name="Shape 4511"/>
        <p:cNvGrpSpPr/>
        <p:nvPr/>
      </p:nvGrpSpPr>
      <p:grpSpPr>
        <a:xfrm>
          <a:off x="0" y="0"/>
          <a:ext cx="0" cy="0"/>
          <a:chOff x="0" y="0"/>
          <a:chExt cx="0" cy="0"/>
        </a:xfrm>
      </p:grpSpPr>
      <p:sp>
        <p:nvSpPr>
          <p:cNvPr id="4512" name="Google Shape;4512;p55"/>
          <p:cNvSpPr txBox="1"/>
          <p:nvPr>
            <p:ph type="title"/>
          </p:nvPr>
        </p:nvSpPr>
        <p:spPr>
          <a:xfrm>
            <a:off x="184900" y="205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RNN - “Vanishing Gradient”</a:t>
            </a:r>
            <a:endParaRPr/>
          </a:p>
        </p:txBody>
      </p:sp>
      <p:pic>
        <p:nvPicPr>
          <p:cNvPr id="4513" name="Google Shape;4513;p55"/>
          <p:cNvPicPr preferRelativeResize="0"/>
          <p:nvPr/>
        </p:nvPicPr>
        <p:blipFill>
          <a:blip r:embed="rId3">
            <a:alphaModFix/>
          </a:blip>
          <a:stretch>
            <a:fillRect/>
          </a:stretch>
        </p:blipFill>
        <p:spPr>
          <a:xfrm>
            <a:off x="4691725" y="2571750"/>
            <a:ext cx="3143875" cy="2431950"/>
          </a:xfrm>
          <a:prstGeom prst="rect">
            <a:avLst/>
          </a:prstGeom>
          <a:noFill/>
          <a:ln>
            <a:noFill/>
          </a:ln>
        </p:spPr>
      </p:pic>
      <p:sp>
        <p:nvSpPr>
          <p:cNvPr id="4514" name="Google Shape;4514;p55"/>
          <p:cNvSpPr txBox="1"/>
          <p:nvPr/>
        </p:nvSpPr>
        <p:spPr>
          <a:xfrm>
            <a:off x="64650" y="4602600"/>
            <a:ext cx="42012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http://colah.github.io/posts/2015-08-Understanding-LSTMs/</a:t>
            </a:r>
            <a:endParaRPr/>
          </a:p>
          <a:p>
            <a:pPr indent="0" lvl="0" marL="0" rtl="0" algn="l">
              <a:spcBef>
                <a:spcPts val="0"/>
              </a:spcBef>
              <a:spcAft>
                <a:spcPts val="0"/>
              </a:spcAft>
              <a:buNone/>
            </a:pPr>
            <a:r>
              <a:rPr lang="en" sz="1100" u="sng">
                <a:solidFill>
                  <a:schemeClr val="hlink"/>
                </a:solidFill>
                <a:hlinkClick r:id="rId5"/>
              </a:rPr>
              <a:t>https://skymind.ai/wiki/lstm#vanishing</a:t>
            </a:r>
            <a:endParaRPr/>
          </a:p>
        </p:txBody>
      </p:sp>
      <p:pic>
        <p:nvPicPr>
          <p:cNvPr id="4515" name="Google Shape;4515;p55"/>
          <p:cNvPicPr preferRelativeResize="0"/>
          <p:nvPr/>
        </p:nvPicPr>
        <p:blipFill>
          <a:blip r:embed="rId6">
            <a:alphaModFix/>
          </a:blip>
          <a:stretch>
            <a:fillRect/>
          </a:stretch>
        </p:blipFill>
        <p:spPr>
          <a:xfrm>
            <a:off x="457200" y="2296454"/>
            <a:ext cx="4289551" cy="1605225"/>
          </a:xfrm>
          <a:prstGeom prst="rect">
            <a:avLst/>
          </a:prstGeom>
          <a:noFill/>
          <a:ln>
            <a:noFill/>
          </a:ln>
        </p:spPr>
      </p:pic>
      <p:sp>
        <p:nvSpPr>
          <p:cNvPr id="4516" name="Google Shape;4516;p55"/>
          <p:cNvSpPr txBox="1"/>
          <p:nvPr/>
        </p:nvSpPr>
        <p:spPr>
          <a:xfrm>
            <a:off x="2409125" y="1112647"/>
            <a:ext cx="5375700" cy="436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The </a:t>
            </a:r>
            <a:r>
              <a:rPr lang="en" sz="1600">
                <a:solidFill>
                  <a:schemeClr val="accent3"/>
                </a:solidFill>
                <a:highlight>
                  <a:srgbClr val="FFFFFF"/>
                </a:highlight>
                <a:latin typeface="Georgia"/>
                <a:ea typeface="Georgia"/>
                <a:cs typeface="Georgia"/>
                <a:sym typeface="Georgia"/>
              </a:rPr>
              <a:t>U.N.</a:t>
            </a:r>
            <a:r>
              <a:rPr lang="en" sz="1600">
                <a:solidFill>
                  <a:schemeClr val="dk1"/>
                </a:solidFill>
                <a:highlight>
                  <a:srgbClr val="FFFFFF"/>
                </a:highlight>
                <a:latin typeface="Georgia"/>
                <a:ea typeface="Georgia"/>
                <a:cs typeface="Georgia"/>
                <a:sym typeface="Georgia"/>
              </a:rPr>
              <a:t> declined to comment on </a:t>
            </a:r>
            <a:r>
              <a:rPr lang="en" sz="1600">
                <a:solidFill>
                  <a:schemeClr val="accent4"/>
                </a:solidFill>
                <a:highlight>
                  <a:srgbClr val="FFFFFF"/>
                </a:highlight>
                <a:latin typeface="Georgia"/>
                <a:ea typeface="Georgia"/>
                <a:cs typeface="Georgia"/>
                <a:sym typeface="Georgia"/>
              </a:rPr>
              <a:t>Washington’s</a:t>
            </a:r>
            <a:r>
              <a:rPr lang="en" sz="1600">
                <a:solidFill>
                  <a:schemeClr val="dk1"/>
                </a:solidFill>
                <a:highlight>
                  <a:srgbClr val="FFFFFF"/>
                </a:highlight>
                <a:latin typeface="Georgia"/>
                <a:ea typeface="Georgia"/>
                <a:cs typeface="Georgia"/>
                <a:sym typeface="Georgia"/>
              </a:rPr>
              <a:t> proposal</a:t>
            </a:r>
            <a:endParaRPr sz="1600">
              <a:solidFill>
                <a:schemeClr val="dk1"/>
              </a:solidFill>
              <a:highlight>
                <a:srgbClr val="FFFFFF"/>
              </a:highlight>
              <a:latin typeface="Georgia"/>
              <a:ea typeface="Georgia"/>
              <a:cs typeface="Georgia"/>
              <a:sym typeface="Georgia"/>
            </a:endParaRPr>
          </a:p>
        </p:txBody>
      </p:sp>
      <p:sp>
        <p:nvSpPr>
          <p:cNvPr id="4517" name="Google Shape;4517;p55"/>
          <p:cNvSpPr txBox="1"/>
          <p:nvPr/>
        </p:nvSpPr>
        <p:spPr>
          <a:xfrm>
            <a:off x="5424388" y="1549438"/>
            <a:ext cx="15216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 PERSON  != ORG</a:t>
            </a:r>
            <a:endParaRPr>
              <a:latin typeface="Titillium Web Light"/>
              <a:ea typeface="Titillium Web Light"/>
              <a:cs typeface="Titillium Web Light"/>
              <a:sym typeface="Titillium Web Light"/>
            </a:endParaRPr>
          </a:p>
        </p:txBody>
      </p:sp>
      <p:cxnSp>
        <p:nvCxnSpPr>
          <p:cNvPr id="4518" name="Google Shape;4518;p55"/>
          <p:cNvCxnSpPr>
            <a:stCxn id="4517" idx="2"/>
          </p:cNvCxnSpPr>
          <p:nvPr/>
        </p:nvCxnSpPr>
        <p:spPr>
          <a:xfrm rot="5400000">
            <a:off x="3214588" y="-867362"/>
            <a:ext cx="282300" cy="5658900"/>
          </a:xfrm>
          <a:prstGeom prst="bentConnector2">
            <a:avLst/>
          </a:prstGeom>
          <a:noFill/>
          <a:ln cap="flat" cmpd="sng" w="28575">
            <a:solidFill>
              <a:schemeClr val="dk2"/>
            </a:solidFill>
            <a:prstDash val="solid"/>
            <a:round/>
            <a:headEnd len="med" w="med" type="none"/>
            <a:tailEnd len="med" w="med" type="triangle"/>
          </a:ln>
        </p:spPr>
      </p:cxnSp>
      <p:sp>
        <p:nvSpPr>
          <p:cNvPr id="4519" name="Google Shape;4519;p55"/>
          <p:cNvSpPr txBox="1"/>
          <p:nvPr/>
        </p:nvSpPr>
        <p:spPr>
          <a:xfrm>
            <a:off x="794150" y="1712275"/>
            <a:ext cx="38976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Backprop / Gradient Descent</a:t>
            </a:r>
            <a:endParaRPr>
              <a:latin typeface="Titillium Web Light"/>
              <a:ea typeface="Titillium Web Light"/>
              <a:cs typeface="Titillium Web Light"/>
              <a:sym typeface="Titillium Web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3" name="Shape 4523"/>
        <p:cNvGrpSpPr/>
        <p:nvPr/>
      </p:nvGrpSpPr>
      <p:grpSpPr>
        <a:xfrm>
          <a:off x="0" y="0"/>
          <a:ext cx="0" cy="0"/>
          <a:chOff x="0" y="0"/>
          <a:chExt cx="0" cy="0"/>
        </a:xfrm>
      </p:grpSpPr>
      <p:sp>
        <p:nvSpPr>
          <p:cNvPr id="4524" name="Google Shape;4524;p5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 - Long Short Term Memory</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https://www.bioinf.jku.at/publications/older/2604.pdf</a:t>
            </a:r>
            <a:endParaRPr/>
          </a:p>
        </p:txBody>
      </p:sp>
      <p:pic>
        <p:nvPicPr>
          <p:cNvPr id="4525" name="Google Shape;4525;p56"/>
          <p:cNvPicPr preferRelativeResize="0"/>
          <p:nvPr/>
        </p:nvPicPr>
        <p:blipFill rotWithShape="1">
          <a:blip r:embed="rId4">
            <a:alphaModFix/>
          </a:blip>
          <a:srcRect b="20710" l="0" r="0" t="0"/>
          <a:stretch/>
        </p:blipFill>
        <p:spPr>
          <a:xfrm>
            <a:off x="5354275" y="1437950"/>
            <a:ext cx="1387350" cy="1650000"/>
          </a:xfrm>
          <a:prstGeom prst="rect">
            <a:avLst/>
          </a:prstGeom>
          <a:noFill/>
          <a:ln>
            <a:noFill/>
          </a:ln>
        </p:spPr>
      </p:pic>
      <p:pic>
        <p:nvPicPr>
          <p:cNvPr id="4526" name="Google Shape;4526;p56"/>
          <p:cNvPicPr preferRelativeResize="0"/>
          <p:nvPr/>
        </p:nvPicPr>
        <p:blipFill rotWithShape="1">
          <a:blip r:embed="rId5">
            <a:alphaModFix/>
          </a:blip>
          <a:srcRect b="20038" l="0" r="0" t="0"/>
          <a:stretch/>
        </p:blipFill>
        <p:spPr>
          <a:xfrm>
            <a:off x="5354275" y="3177675"/>
            <a:ext cx="1460475" cy="1889624"/>
          </a:xfrm>
          <a:prstGeom prst="rect">
            <a:avLst/>
          </a:prstGeom>
          <a:noFill/>
          <a:ln>
            <a:noFill/>
          </a:ln>
        </p:spPr>
      </p:pic>
      <p:sp>
        <p:nvSpPr>
          <p:cNvPr id="4527" name="Google Shape;4527;p56"/>
          <p:cNvSpPr txBox="1"/>
          <p:nvPr/>
        </p:nvSpPr>
        <p:spPr>
          <a:xfrm>
            <a:off x="2451925" y="4561300"/>
            <a:ext cx="24336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t>
            </a:r>
            <a:r>
              <a:rPr lang="en" sz="1800">
                <a:latin typeface="Titillium Web Light"/>
                <a:ea typeface="Titillium Web Light"/>
                <a:cs typeface="Titillium Web Light"/>
                <a:sym typeface="Titillium Web Light"/>
              </a:rPr>
              <a:t>KI made in Bavaria”</a:t>
            </a:r>
            <a:endParaRPr sz="1800">
              <a:latin typeface="Titillium Web Light"/>
              <a:ea typeface="Titillium Web Light"/>
              <a:cs typeface="Titillium Web Light"/>
              <a:sym typeface="Titillium Web Light"/>
            </a:endParaRPr>
          </a:p>
        </p:txBody>
      </p:sp>
      <p:pic>
        <p:nvPicPr>
          <p:cNvPr id="4528" name="Google Shape;4528;p56"/>
          <p:cNvPicPr preferRelativeResize="0"/>
          <p:nvPr/>
        </p:nvPicPr>
        <p:blipFill>
          <a:blip r:embed="rId6">
            <a:alphaModFix/>
          </a:blip>
          <a:stretch>
            <a:fillRect/>
          </a:stretch>
        </p:blipFill>
        <p:spPr>
          <a:xfrm>
            <a:off x="457200" y="2124375"/>
            <a:ext cx="4587726" cy="17237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2" name="Shape 4532"/>
        <p:cNvGrpSpPr/>
        <p:nvPr/>
      </p:nvGrpSpPr>
      <p:grpSpPr>
        <a:xfrm>
          <a:off x="0" y="0"/>
          <a:ext cx="0" cy="0"/>
          <a:chOff x="0" y="0"/>
          <a:chExt cx="0" cy="0"/>
        </a:xfrm>
      </p:grpSpPr>
      <p:sp>
        <p:nvSpPr>
          <p:cNvPr id="4533" name="Google Shape;4533;p57"/>
          <p:cNvSpPr txBox="1"/>
          <p:nvPr>
            <p:ph type="title"/>
          </p:nvPr>
        </p:nvSpPr>
        <p:spPr>
          <a:xfrm>
            <a:off x="663000" y="4812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 Cell</a:t>
            </a:r>
            <a:endParaRPr/>
          </a:p>
        </p:txBody>
      </p:sp>
      <p:sp>
        <p:nvSpPr>
          <p:cNvPr id="4534" name="Google Shape;4534;p57"/>
          <p:cNvSpPr txBox="1"/>
          <p:nvPr/>
        </p:nvSpPr>
        <p:spPr>
          <a:xfrm>
            <a:off x="46100" y="4719475"/>
            <a:ext cx="5742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http://colah.github.io/posts/2015-08-Understanding-LSTMs/</a:t>
            </a:r>
            <a:endParaRPr/>
          </a:p>
        </p:txBody>
      </p:sp>
      <p:pic>
        <p:nvPicPr>
          <p:cNvPr id="4535" name="Google Shape;4535;p57"/>
          <p:cNvPicPr preferRelativeResize="0"/>
          <p:nvPr/>
        </p:nvPicPr>
        <p:blipFill>
          <a:blip r:embed="rId4">
            <a:alphaModFix/>
          </a:blip>
          <a:stretch>
            <a:fillRect/>
          </a:stretch>
        </p:blipFill>
        <p:spPr>
          <a:xfrm>
            <a:off x="1744000" y="1130100"/>
            <a:ext cx="4226025" cy="2833525"/>
          </a:xfrm>
          <a:prstGeom prst="rect">
            <a:avLst/>
          </a:prstGeom>
          <a:noFill/>
          <a:ln>
            <a:noFill/>
          </a:ln>
        </p:spPr>
      </p:pic>
      <p:sp>
        <p:nvSpPr>
          <p:cNvPr id="4536" name="Google Shape;4536;p57"/>
          <p:cNvSpPr txBox="1"/>
          <p:nvPr/>
        </p:nvSpPr>
        <p:spPr>
          <a:xfrm>
            <a:off x="142575" y="1645050"/>
            <a:ext cx="8991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Cell State</a:t>
            </a:r>
            <a:endParaRPr>
              <a:latin typeface="Titillium Web Light"/>
              <a:ea typeface="Titillium Web Light"/>
              <a:cs typeface="Titillium Web Light"/>
              <a:sym typeface="Titillium Web Light"/>
            </a:endParaRPr>
          </a:p>
        </p:txBody>
      </p:sp>
      <p:cxnSp>
        <p:nvCxnSpPr>
          <p:cNvPr id="4537" name="Google Shape;4537;p57"/>
          <p:cNvCxnSpPr>
            <a:stCxn id="4536" idx="3"/>
          </p:cNvCxnSpPr>
          <p:nvPr/>
        </p:nvCxnSpPr>
        <p:spPr>
          <a:xfrm>
            <a:off x="1041675" y="1792500"/>
            <a:ext cx="825300" cy="78600"/>
          </a:xfrm>
          <a:prstGeom prst="straightConnector1">
            <a:avLst/>
          </a:prstGeom>
          <a:noFill/>
          <a:ln cap="flat" cmpd="sng" w="9525">
            <a:solidFill>
              <a:schemeClr val="dk2"/>
            </a:solidFill>
            <a:prstDash val="solid"/>
            <a:round/>
            <a:headEnd len="med" w="med" type="none"/>
            <a:tailEnd len="med" w="med" type="triangle"/>
          </a:ln>
        </p:spPr>
      </p:cxnSp>
      <p:sp>
        <p:nvSpPr>
          <p:cNvPr id="4538" name="Google Shape;4538;p57"/>
          <p:cNvSpPr txBox="1"/>
          <p:nvPr/>
        </p:nvSpPr>
        <p:spPr>
          <a:xfrm>
            <a:off x="258100" y="2203050"/>
            <a:ext cx="663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Gates</a:t>
            </a:r>
            <a:endParaRPr>
              <a:latin typeface="Titillium Web Light"/>
              <a:ea typeface="Titillium Web Light"/>
              <a:cs typeface="Titillium Web Light"/>
              <a:sym typeface="Titillium Web Light"/>
            </a:endParaRPr>
          </a:p>
        </p:txBody>
      </p:sp>
      <p:cxnSp>
        <p:nvCxnSpPr>
          <p:cNvPr id="4539" name="Google Shape;4539;p57"/>
          <p:cNvCxnSpPr>
            <a:stCxn id="4538" idx="3"/>
          </p:cNvCxnSpPr>
          <p:nvPr/>
        </p:nvCxnSpPr>
        <p:spPr>
          <a:xfrm>
            <a:off x="921700" y="2385000"/>
            <a:ext cx="1686900" cy="463200"/>
          </a:xfrm>
          <a:prstGeom prst="straightConnector1">
            <a:avLst/>
          </a:prstGeom>
          <a:noFill/>
          <a:ln cap="flat" cmpd="sng" w="9525">
            <a:solidFill>
              <a:schemeClr val="dk2"/>
            </a:solidFill>
            <a:prstDash val="solid"/>
            <a:round/>
            <a:headEnd len="med" w="med" type="none"/>
            <a:tailEnd len="med" w="med" type="triangle"/>
          </a:ln>
        </p:spPr>
      </p:cxnSp>
      <p:sp>
        <p:nvSpPr>
          <p:cNvPr id="4540" name="Google Shape;4540;p57"/>
          <p:cNvSpPr txBox="1"/>
          <p:nvPr/>
        </p:nvSpPr>
        <p:spPr>
          <a:xfrm>
            <a:off x="3032625" y="3714750"/>
            <a:ext cx="9678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“forget”</a:t>
            </a:r>
            <a:endParaRPr>
              <a:latin typeface="Titillium Web Light"/>
              <a:ea typeface="Titillium Web Light"/>
              <a:cs typeface="Titillium Web Light"/>
              <a:sym typeface="Titillium Web Light"/>
            </a:endParaRPr>
          </a:p>
        </p:txBody>
      </p:sp>
      <p:cxnSp>
        <p:nvCxnSpPr>
          <p:cNvPr id="4541" name="Google Shape;4541;p57"/>
          <p:cNvCxnSpPr/>
          <p:nvPr/>
        </p:nvCxnSpPr>
        <p:spPr>
          <a:xfrm rot="10800000">
            <a:off x="2995700" y="3032750"/>
            <a:ext cx="276600" cy="626700"/>
          </a:xfrm>
          <a:prstGeom prst="straightConnector1">
            <a:avLst/>
          </a:prstGeom>
          <a:noFill/>
          <a:ln cap="flat" cmpd="sng" w="9525">
            <a:solidFill>
              <a:schemeClr val="dk2"/>
            </a:solidFill>
            <a:prstDash val="solid"/>
            <a:round/>
            <a:headEnd len="med" w="med" type="none"/>
            <a:tailEnd len="med" w="med" type="triangle"/>
          </a:ln>
        </p:spPr>
      </p:cxnSp>
      <p:sp>
        <p:nvSpPr>
          <p:cNvPr id="4542" name="Google Shape;4542;p57"/>
          <p:cNvSpPr txBox="1"/>
          <p:nvPr/>
        </p:nvSpPr>
        <p:spPr>
          <a:xfrm>
            <a:off x="3447425" y="3963750"/>
            <a:ext cx="7281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“input”</a:t>
            </a:r>
            <a:endParaRPr>
              <a:latin typeface="Titillium Web Light"/>
              <a:ea typeface="Titillium Web Light"/>
              <a:cs typeface="Titillium Web Light"/>
              <a:sym typeface="Titillium Web Light"/>
            </a:endParaRPr>
          </a:p>
        </p:txBody>
      </p:sp>
      <p:cxnSp>
        <p:nvCxnSpPr>
          <p:cNvPr id="4543" name="Google Shape;4543;p57"/>
          <p:cNvCxnSpPr>
            <a:stCxn id="4542" idx="0"/>
          </p:cNvCxnSpPr>
          <p:nvPr/>
        </p:nvCxnSpPr>
        <p:spPr>
          <a:xfrm rot="10800000">
            <a:off x="3475175" y="2995650"/>
            <a:ext cx="336300" cy="968100"/>
          </a:xfrm>
          <a:prstGeom prst="straightConnector1">
            <a:avLst/>
          </a:prstGeom>
          <a:noFill/>
          <a:ln cap="flat" cmpd="sng" w="9525">
            <a:solidFill>
              <a:schemeClr val="dk2"/>
            </a:solidFill>
            <a:prstDash val="solid"/>
            <a:round/>
            <a:headEnd len="med" w="med" type="none"/>
            <a:tailEnd len="med" w="med" type="triangle"/>
          </a:ln>
        </p:spPr>
      </p:cxnSp>
      <p:cxnSp>
        <p:nvCxnSpPr>
          <p:cNvPr id="4544" name="Google Shape;4544;p57"/>
          <p:cNvCxnSpPr>
            <a:stCxn id="4542" idx="0"/>
          </p:cNvCxnSpPr>
          <p:nvPr/>
        </p:nvCxnSpPr>
        <p:spPr>
          <a:xfrm flipH="1" rot="10800000">
            <a:off x="3811475" y="2922150"/>
            <a:ext cx="87600" cy="1041600"/>
          </a:xfrm>
          <a:prstGeom prst="straightConnector1">
            <a:avLst/>
          </a:prstGeom>
          <a:noFill/>
          <a:ln cap="flat" cmpd="sng" w="9525">
            <a:solidFill>
              <a:schemeClr val="dk2"/>
            </a:solidFill>
            <a:prstDash val="solid"/>
            <a:round/>
            <a:headEnd len="med" w="med" type="none"/>
            <a:tailEnd len="med" w="med" type="triangle"/>
          </a:ln>
        </p:spPr>
      </p:cxnSp>
      <p:sp>
        <p:nvSpPr>
          <p:cNvPr id="4545" name="Google Shape;4545;p57"/>
          <p:cNvSpPr txBox="1"/>
          <p:nvPr/>
        </p:nvSpPr>
        <p:spPr>
          <a:xfrm>
            <a:off x="3166175" y="1089675"/>
            <a:ext cx="12906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Updated State</a:t>
            </a:r>
            <a:endParaRPr>
              <a:latin typeface="Titillium Web Light"/>
              <a:ea typeface="Titillium Web Light"/>
              <a:cs typeface="Titillium Web Light"/>
              <a:sym typeface="Titillium Web Light"/>
            </a:endParaRPr>
          </a:p>
        </p:txBody>
      </p:sp>
      <p:cxnSp>
        <p:nvCxnSpPr>
          <p:cNvPr id="4546" name="Google Shape;4546;p57"/>
          <p:cNvCxnSpPr>
            <a:stCxn id="4545" idx="2"/>
          </p:cNvCxnSpPr>
          <p:nvPr/>
        </p:nvCxnSpPr>
        <p:spPr>
          <a:xfrm>
            <a:off x="3811475" y="1338675"/>
            <a:ext cx="410400" cy="569400"/>
          </a:xfrm>
          <a:prstGeom prst="straightConnector1">
            <a:avLst/>
          </a:prstGeom>
          <a:noFill/>
          <a:ln cap="flat" cmpd="sng" w="9525">
            <a:solidFill>
              <a:schemeClr val="dk2"/>
            </a:solidFill>
            <a:prstDash val="solid"/>
            <a:round/>
            <a:headEnd len="med" w="med" type="none"/>
            <a:tailEnd len="med" w="med" type="triangle"/>
          </a:ln>
        </p:spPr>
      </p:cxnSp>
      <p:sp>
        <p:nvSpPr>
          <p:cNvPr id="4547" name="Google Shape;4547;p57"/>
          <p:cNvSpPr txBox="1"/>
          <p:nvPr/>
        </p:nvSpPr>
        <p:spPr>
          <a:xfrm>
            <a:off x="142575" y="2958900"/>
            <a:ext cx="16014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Output</a:t>
            </a:r>
            <a:endParaRPr>
              <a:latin typeface="Titillium Web Light"/>
              <a:ea typeface="Titillium Web Light"/>
              <a:cs typeface="Titillium Web Light"/>
              <a:sym typeface="Titillium Web Light"/>
            </a:endParaRPr>
          </a:p>
        </p:txBody>
      </p:sp>
      <p:sp>
        <p:nvSpPr>
          <p:cNvPr id="4548" name="Google Shape;4548;p57"/>
          <p:cNvSpPr txBox="1"/>
          <p:nvPr/>
        </p:nvSpPr>
        <p:spPr>
          <a:xfrm>
            <a:off x="258100" y="4348663"/>
            <a:ext cx="21897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Input (Word Embedding!)</a:t>
            </a:r>
            <a:endParaRPr>
              <a:latin typeface="Titillium Web Light"/>
              <a:ea typeface="Titillium Web Light"/>
              <a:cs typeface="Titillium Web Light"/>
              <a:sym typeface="Titillium Web Light"/>
            </a:endParaRPr>
          </a:p>
        </p:txBody>
      </p:sp>
      <p:sp>
        <p:nvSpPr>
          <p:cNvPr id="4549" name="Google Shape;4549;p57"/>
          <p:cNvSpPr txBox="1"/>
          <p:nvPr/>
        </p:nvSpPr>
        <p:spPr>
          <a:xfrm>
            <a:off x="4057025" y="4192350"/>
            <a:ext cx="8991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“output”</a:t>
            </a:r>
            <a:endParaRPr>
              <a:latin typeface="Titillium Web Light"/>
              <a:ea typeface="Titillium Web Light"/>
              <a:cs typeface="Titillium Web Light"/>
              <a:sym typeface="Titillium Web Light"/>
            </a:endParaRPr>
          </a:p>
        </p:txBody>
      </p:sp>
      <p:cxnSp>
        <p:nvCxnSpPr>
          <p:cNvPr id="4550" name="Google Shape;4550;p57"/>
          <p:cNvCxnSpPr>
            <a:stCxn id="4549" idx="0"/>
          </p:cNvCxnSpPr>
          <p:nvPr/>
        </p:nvCxnSpPr>
        <p:spPr>
          <a:xfrm rot="10800000">
            <a:off x="4387775" y="2958750"/>
            <a:ext cx="118800" cy="1233600"/>
          </a:xfrm>
          <a:prstGeom prst="straightConnector1">
            <a:avLst/>
          </a:prstGeom>
          <a:noFill/>
          <a:ln cap="flat" cmpd="sng" w="9525">
            <a:solidFill>
              <a:schemeClr val="dk2"/>
            </a:solidFill>
            <a:prstDash val="solid"/>
            <a:round/>
            <a:headEnd len="med" w="med" type="none"/>
            <a:tailEnd len="med" w="med" type="triangle"/>
          </a:ln>
        </p:spPr>
      </p:cxnSp>
      <p:cxnSp>
        <p:nvCxnSpPr>
          <p:cNvPr id="4551" name="Google Shape;4551;p57"/>
          <p:cNvCxnSpPr>
            <a:stCxn id="4548" idx="0"/>
          </p:cNvCxnSpPr>
          <p:nvPr/>
        </p:nvCxnSpPr>
        <p:spPr>
          <a:xfrm flipH="1" rot="10800000">
            <a:off x="1352950" y="3863863"/>
            <a:ext cx="1066500" cy="48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5" name="Shape 4555"/>
        <p:cNvGrpSpPr/>
        <p:nvPr/>
      </p:nvGrpSpPr>
      <p:grpSpPr>
        <a:xfrm>
          <a:off x="0" y="0"/>
          <a:ext cx="0" cy="0"/>
          <a:chOff x="0" y="0"/>
          <a:chExt cx="0" cy="0"/>
        </a:xfrm>
      </p:grpSpPr>
      <p:sp>
        <p:nvSpPr>
          <p:cNvPr id="4556" name="Google Shape;4556;p58"/>
          <p:cNvSpPr txBox="1"/>
          <p:nvPr>
            <p:ph type="title"/>
          </p:nvPr>
        </p:nvSpPr>
        <p:spPr>
          <a:xfrm>
            <a:off x="782825"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BiLSTM </a:t>
            </a:r>
            <a:r>
              <a:rPr lang="en" sz="1800"/>
              <a:t>(Bidirectional LSTM)</a:t>
            </a:r>
            <a:endParaRPr sz="1800"/>
          </a:p>
        </p:txBody>
      </p:sp>
      <p:sp>
        <p:nvSpPr>
          <p:cNvPr id="4557" name="Google Shape;4557;p58"/>
          <p:cNvSpPr txBox="1"/>
          <p:nvPr/>
        </p:nvSpPr>
        <p:spPr>
          <a:xfrm>
            <a:off x="631275" y="2639546"/>
            <a:ext cx="6761100" cy="571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Being from LA, she declined to comment on </a:t>
            </a:r>
            <a:r>
              <a:rPr lang="en" sz="1600">
                <a:solidFill>
                  <a:srgbClr val="0B87A1"/>
                </a:solidFill>
                <a:highlight>
                  <a:srgbClr val="FFFFFF"/>
                </a:highlight>
                <a:latin typeface="Georgia"/>
                <a:ea typeface="Georgia"/>
                <a:cs typeface="Georgia"/>
                <a:sym typeface="Georgia"/>
              </a:rPr>
              <a:t>Washington’s </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4558" name="Google Shape;4558;p58"/>
          <p:cNvSpPr txBox="1"/>
          <p:nvPr/>
        </p:nvSpPr>
        <p:spPr>
          <a:xfrm>
            <a:off x="4589975" y="3842775"/>
            <a:ext cx="2456700" cy="48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a:t>
            </a:r>
            <a:r>
              <a:rPr lang="en" sz="1600">
                <a:solidFill>
                  <a:srgbClr val="0B87A1"/>
                </a:solidFill>
                <a:highlight>
                  <a:srgbClr val="FFFFFF"/>
                </a:highlight>
                <a:latin typeface="Georgia"/>
                <a:ea typeface="Georgia"/>
                <a:cs typeface="Georgia"/>
                <a:sym typeface="Georgia"/>
              </a:rPr>
              <a:t>Washington’s </a:t>
            </a:r>
            <a:r>
              <a:rPr lang="en" sz="1600">
                <a:solidFill>
                  <a:schemeClr val="dk1"/>
                </a:solidFill>
                <a:highlight>
                  <a:srgbClr val="FFFFFF"/>
                </a:highlight>
                <a:latin typeface="Georgia"/>
                <a:ea typeface="Georgia"/>
                <a:cs typeface="Georgia"/>
                <a:sym typeface="Georgia"/>
              </a:rPr>
              <a:t>weather</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4559" name="Google Shape;4559;p58"/>
          <p:cNvSpPr/>
          <p:nvPr/>
        </p:nvSpPr>
        <p:spPr>
          <a:xfrm>
            <a:off x="7453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60" name="Google Shape;4560;p58"/>
          <p:cNvCxnSpPr>
            <a:stCxn id="4559" idx="3"/>
          </p:cNvCxnSpPr>
          <p:nvPr/>
        </p:nvCxnSpPr>
        <p:spPr>
          <a:xfrm flipH="1" rot="10800000">
            <a:off x="13315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61" name="Google Shape;4561;p58"/>
          <p:cNvSpPr/>
          <p:nvPr/>
        </p:nvSpPr>
        <p:spPr>
          <a:xfrm>
            <a:off x="4787850" y="1467250"/>
            <a:ext cx="1169400" cy="480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LOCATION</a:t>
            </a:r>
            <a:endParaRPr sz="1000">
              <a:latin typeface="Courier New"/>
              <a:ea typeface="Courier New"/>
              <a:cs typeface="Courier New"/>
              <a:sym typeface="Courier New"/>
            </a:endParaRPr>
          </a:p>
        </p:txBody>
      </p:sp>
      <p:sp>
        <p:nvSpPr>
          <p:cNvPr id="4562" name="Google Shape;4562;p58"/>
          <p:cNvSpPr/>
          <p:nvPr/>
        </p:nvSpPr>
        <p:spPr>
          <a:xfrm>
            <a:off x="14311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63" name="Google Shape;4563;p58"/>
          <p:cNvCxnSpPr>
            <a:stCxn id="4562" idx="3"/>
          </p:cNvCxnSpPr>
          <p:nvPr/>
        </p:nvCxnSpPr>
        <p:spPr>
          <a:xfrm flipH="1" rot="10800000">
            <a:off x="20173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64" name="Google Shape;4564;p58"/>
          <p:cNvSpPr/>
          <p:nvPr/>
        </p:nvSpPr>
        <p:spPr>
          <a:xfrm>
            <a:off x="21169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65" name="Google Shape;4565;p58"/>
          <p:cNvCxnSpPr>
            <a:stCxn id="4564" idx="3"/>
          </p:cNvCxnSpPr>
          <p:nvPr/>
        </p:nvCxnSpPr>
        <p:spPr>
          <a:xfrm flipH="1" rot="10800000">
            <a:off x="27031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66" name="Google Shape;4566;p58"/>
          <p:cNvSpPr/>
          <p:nvPr/>
        </p:nvSpPr>
        <p:spPr>
          <a:xfrm>
            <a:off x="28789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67" name="Google Shape;4567;p58"/>
          <p:cNvCxnSpPr>
            <a:stCxn id="4566" idx="3"/>
          </p:cNvCxnSpPr>
          <p:nvPr/>
        </p:nvCxnSpPr>
        <p:spPr>
          <a:xfrm flipH="1" rot="10800000">
            <a:off x="34651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68" name="Google Shape;4568;p58"/>
          <p:cNvSpPr/>
          <p:nvPr/>
        </p:nvSpPr>
        <p:spPr>
          <a:xfrm>
            <a:off x="36409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69" name="Google Shape;4569;p58"/>
          <p:cNvCxnSpPr>
            <a:stCxn id="4568" idx="3"/>
          </p:cNvCxnSpPr>
          <p:nvPr/>
        </p:nvCxnSpPr>
        <p:spPr>
          <a:xfrm flipH="1" rot="10800000">
            <a:off x="42271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70" name="Google Shape;4570;p58"/>
          <p:cNvSpPr/>
          <p:nvPr/>
        </p:nvSpPr>
        <p:spPr>
          <a:xfrm>
            <a:off x="4326750" y="2229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71" name="Google Shape;4571;p58"/>
          <p:cNvCxnSpPr>
            <a:stCxn id="4570" idx="3"/>
          </p:cNvCxnSpPr>
          <p:nvPr/>
        </p:nvCxnSpPr>
        <p:spPr>
          <a:xfrm flipH="1" rot="10800000">
            <a:off x="4912950" y="2458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72" name="Google Shape;4572;p58"/>
          <p:cNvSpPr/>
          <p:nvPr/>
        </p:nvSpPr>
        <p:spPr>
          <a:xfrm>
            <a:off x="5012550" y="2229475"/>
            <a:ext cx="586200" cy="480300"/>
          </a:xfrm>
          <a:prstGeom prst="roundRect">
            <a:avLst>
              <a:gd fmla="val 16667" name="adj"/>
            </a:avLst>
          </a:prstGeom>
          <a:solidFill>
            <a:srgbClr val="80BF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73" name="Google Shape;4573;p58"/>
          <p:cNvCxnSpPr>
            <a:stCxn id="4572" idx="0"/>
            <a:endCxn id="4561" idx="4"/>
          </p:cNvCxnSpPr>
          <p:nvPr/>
        </p:nvCxnSpPr>
        <p:spPr>
          <a:xfrm flipH="1" rot="10800000">
            <a:off x="5305650" y="1947475"/>
            <a:ext cx="66900" cy="282000"/>
          </a:xfrm>
          <a:prstGeom prst="straightConnector1">
            <a:avLst/>
          </a:prstGeom>
          <a:noFill/>
          <a:ln cap="flat" cmpd="sng" w="9525">
            <a:solidFill>
              <a:schemeClr val="dk2"/>
            </a:solidFill>
            <a:prstDash val="solid"/>
            <a:round/>
            <a:headEnd len="med" w="med" type="none"/>
            <a:tailEnd len="med" w="med" type="triangle"/>
          </a:ln>
        </p:spPr>
      </p:cxnSp>
      <p:sp>
        <p:nvSpPr>
          <p:cNvPr id="4574" name="Google Shape;4574;p58"/>
          <p:cNvSpPr/>
          <p:nvPr/>
        </p:nvSpPr>
        <p:spPr>
          <a:xfrm>
            <a:off x="5164950" y="3372475"/>
            <a:ext cx="586200" cy="480300"/>
          </a:xfrm>
          <a:prstGeom prst="roundRect">
            <a:avLst>
              <a:gd fmla="val 16667" name="adj"/>
            </a:avLst>
          </a:prstGeom>
          <a:solidFill>
            <a:srgbClr val="80BF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75" name="Google Shape;4575;p58"/>
          <p:cNvCxnSpPr>
            <a:stCxn id="4574" idx="3"/>
          </p:cNvCxnSpPr>
          <p:nvPr/>
        </p:nvCxnSpPr>
        <p:spPr>
          <a:xfrm flipH="1" rot="10800000">
            <a:off x="5751150" y="3601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576" name="Google Shape;4576;p58"/>
          <p:cNvSpPr/>
          <p:nvPr/>
        </p:nvSpPr>
        <p:spPr>
          <a:xfrm>
            <a:off x="59269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77" name="Google Shape;4577;p58"/>
          <p:cNvCxnSpPr/>
          <p:nvPr/>
        </p:nvCxnSpPr>
        <p:spPr>
          <a:xfrm flipH="1" rot="10800000">
            <a:off x="569550" y="2458525"/>
            <a:ext cx="169200" cy="11100"/>
          </a:xfrm>
          <a:prstGeom prst="straightConnector1">
            <a:avLst/>
          </a:prstGeom>
          <a:noFill/>
          <a:ln cap="flat" cmpd="sng" w="9525">
            <a:solidFill>
              <a:schemeClr val="dk2"/>
            </a:solidFill>
            <a:prstDash val="solid"/>
            <a:round/>
            <a:headEnd len="med" w="med" type="none"/>
            <a:tailEnd len="med" w="med" type="triangle"/>
          </a:ln>
        </p:spPr>
      </p:cxnSp>
      <p:cxnSp>
        <p:nvCxnSpPr>
          <p:cNvPr id="4578" name="Google Shape;4578;p58"/>
          <p:cNvCxnSpPr/>
          <p:nvPr/>
        </p:nvCxnSpPr>
        <p:spPr>
          <a:xfrm flipH="1" rot="10800000">
            <a:off x="6513150" y="3601525"/>
            <a:ext cx="169200" cy="11100"/>
          </a:xfrm>
          <a:prstGeom prst="straightConnector1">
            <a:avLst/>
          </a:prstGeom>
          <a:noFill/>
          <a:ln cap="flat" cmpd="sng" w="9525">
            <a:solidFill>
              <a:schemeClr val="dk2"/>
            </a:solidFill>
            <a:prstDash val="solid"/>
            <a:round/>
            <a:headEnd len="med" w="med" type="triangle"/>
            <a:tailEnd len="med" w="med" type="none"/>
          </a:ln>
        </p:spPr>
      </p:cxnSp>
      <p:cxnSp>
        <p:nvCxnSpPr>
          <p:cNvPr id="4579" name="Google Shape;4579;p58"/>
          <p:cNvCxnSpPr>
            <a:stCxn id="4574" idx="0"/>
            <a:endCxn id="4561" idx="6"/>
          </p:cNvCxnSpPr>
          <p:nvPr/>
        </p:nvCxnSpPr>
        <p:spPr>
          <a:xfrm rot="-5400000">
            <a:off x="4875150" y="2290375"/>
            <a:ext cx="1665000" cy="499200"/>
          </a:xfrm>
          <a:prstGeom prst="curvedConnector4">
            <a:avLst>
              <a:gd fmla="val 6682" name="adj1"/>
              <a:gd fmla="val 147701" name="adj2"/>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8"/>
                                        </p:tgtEl>
                                        <p:attrNameLst>
                                          <p:attrName>style.visibility</p:attrName>
                                        </p:attrNameLst>
                                      </p:cBhvr>
                                      <p:to>
                                        <p:strVal val="visible"/>
                                      </p:to>
                                    </p:set>
                                    <p:animEffect filter="fade" transition="in">
                                      <p:cBhvr>
                                        <p:cTn dur="1000"/>
                                        <p:tgtEl>
                                          <p:spTgt spid="4558"/>
                                        </p:tgtEl>
                                      </p:cBhvr>
                                    </p:animEffect>
                                  </p:childTnLst>
                                </p:cTn>
                              </p:par>
                              <p:par>
                                <p:cTn fill="hold" nodeType="withEffect" presetClass="entr" presetID="10" presetSubtype="0">
                                  <p:stCondLst>
                                    <p:cond delay="0"/>
                                  </p:stCondLst>
                                  <p:childTnLst>
                                    <p:set>
                                      <p:cBhvr>
                                        <p:cTn dur="1" fill="hold">
                                          <p:stCondLst>
                                            <p:cond delay="0"/>
                                          </p:stCondLst>
                                        </p:cTn>
                                        <p:tgtEl>
                                          <p:spTgt spid="4574"/>
                                        </p:tgtEl>
                                        <p:attrNameLst>
                                          <p:attrName>style.visibility</p:attrName>
                                        </p:attrNameLst>
                                      </p:cBhvr>
                                      <p:to>
                                        <p:strVal val="visible"/>
                                      </p:to>
                                    </p:set>
                                    <p:animEffect filter="fade" transition="in">
                                      <p:cBhvr>
                                        <p:cTn dur="1000"/>
                                        <p:tgtEl>
                                          <p:spTgt spid="4574"/>
                                        </p:tgtEl>
                                      </p:cBhvr>
                                    </p:animEffect>
                                  </p:childTnLst>
                                </p:cTn>
                              </p:par>
                              <p:par>
                                <p:cTn fill="hold" nodeType="withEffect" presetClass="entr" presetID="10" presetSubtype="0">
                                  <p:stCondLst>
                                    <p:cond delay="0"/>
                                  </p:stCondLst>
                                  <p:childTnLst>
                                    <p:set>
                                      <p:cBhvr>
                                        <p:cTn dur="1" fill="hold">
                                          <p:stCondLst>
                                            <p:cond delay="0"/>
                                          </p:stCondLst>
                                        </p:cTn>
                                        <p:tgtEl>
                                          <p:spTgt spid="4575"/>
                                        </p:tgtEl>
                                        <p:attrNameLst>
                                          <p:attrName>style.visibility</p:attrName>
                                        </p:attrNameLst>
                                      </p:cBhvr>
                                      <p:to>
                                        <p:strVal val="visible"/>
                                      </p:to>
                                    </p:set>
                                    <p:animEffect filter="fade" transition="in">
                                      <p:cBhvr>
                                        <p:cTn dur="1000"/>
                                        <p:tgtEl>
                                          <p:spTgt spid="4575"/>
                                        </p:tgtEl>
                                      </p:cBhvr>
                                    </p:animEffect>
                                  </p:childTnLst>
                                </p:cTn>
                              </p:par>
                              <p:par>
                                <p:cTn fill="hold" nodeType="withEffect" presetClass="entr" presetID="10" presetSubtype="0">
                                  <p:stCondLst>
                                    <p:cond delay="0"/>
                                  </p:stCondLst>
                                  <p:childTnLst>
                                    <p:set>
                                      <p:cBhvr>
                                        <p:cTn dur="1" fill="hold">
                                          <p:stCondLst>
                                            <p:cond delay="0"/>
                                          </p:stCondLst>
                                        </p:cTn>
                                        <p:tgtEl>
                                          <p:spTgt spid="4576"/>
                                        </p:tgtEl>
                                        <p:attrNameLst>
                                          <p:attrName>style.visibility</p:attrName>
                                        </p:attrNameLst>
                                      </p:cBhvr>
                                      <p:to>
                                        <p:strVal val="visible"/>
                                      </p:to>
                                    </p:set>
                                    <p:animEffect filter="fade" transition="in">
                                      <p:cBhvr>
                                        <p:cTn dur="1000"/>
                                        <p:tgtEl>
                                          <p:spTgt spid="4576"/>
                                        </p:tgtEl>
                                      </p:cBhvr>
                                    </p:animEffect>
                                  </p:childTnLst>
                                </p:cTn>
                              </p:par>
                              <p:par>
                                <p:cTn fill="hold" nodeType="withEffect" presetClass="entr" presetID="10" presetSubtype="0">
                                  <p:stCondLst>
                                    <p:cond delay="0"/>
                                  </p:stCondLst>
                                  <p:childTnLst>
                                    <p:set>
                                      <p:cBhvr>
                                        <p:cTn dur="1" fill="hold">
                                          <p:stCondLst>
                                            <p:cond delay="0"/>
                                          </p:stCondLst>
                                        </p:cTn>
                                        <p:tgtEl>
                                          <p:spTgt spid="4578"/>
                                        </p:tgtEl>
                                        <p:attrNameLst>
                                          <p:attrName>style.visibility</p:attrName>
                                        </p:attrNameLst>
                                      </p:cBhvr>
                                      <p:to>
                                        <p:strVal val="visible"/>
                                      </p:to>
                                    </p:set>
                                    <p:animEffect filter="fade" transition="in">
                                      <p:cBhvr>
                                        <p:cTn dur="1000"/>
                                        <p:tgtEl>
                                          <p:spTgt spid="4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1"/>
                                        </p:tgtEl>
                                        <p:attrNameLst>
                                          <p:attrName>style.visibility</p:attrName>
                                        </p:attrNameLst>
                                      </p:cBhvr>
                                      <p:to>
                                        <p:strVal val="visible"/>
                                      </p:to>
                                    </p:set>
                                    <p:animEffect filter="fade" transition="in">
                                      <p:cBhvr>
                                        <p:cTn dur="1000"/>
                                        <p:tgtEl>
                                          <p:spTgt spid="4561"/>
                                        </p:tgtEl>
                                      </p:cBhvr>
                                    </p:animEffect>
                                  </p:childTnLst>
                                </p:cTn>
                              </p:par>
                              <p:par>
                                <p:cTn fill="hold" nodeType="withEffect" presetClass="entr" presetID="10" presetSubtype="0">
                                  <p:stCondLst>
                                    <p:cond delay="0"/>
                                  </p:stCondLst>
                                  <p:childTnLst>
                                    <p:set>
                                      <p:cBhvr>
                                        <p:cTn dur="1" fill="hold">
                                          <p:stCondLst>
                                            <p:cond delay="0"/>
                                          </p:stCondLst>
                                        </p:cTn>
                                        <p:tgtEl>
                                          <p:spTgt spid="4579"/>
                                        </p:tgtEl>
                                        <p:attrNameLst>
                                          <p:attrName>style.visibility</p:attrName>
                                        </p:attrNameLst>
                                      </p:cBhvr>
                                      <p:to>
                                        <p:strVal val="visible"/>
                                      </p:to>
                                    </p:set>
                                    <p:animEffect filter="fade" transition="in">
                                      <p:cBhvr>
                                        <p:cTn dur="1000"/>
                                        <p:tgtEl>
                                          <p:spTgt spid="4579"/>
                                        </p:tgtEl>
                                      </p:cBhvr>
                                    </p:animEffect>
                                  </p:childTnLst>
                                </p:cTn>
                              </p:par>
                              <p:par>
                                <p:cTn fill="hold" nodeType="withEffect" presetClass="entr" presetID="10" presetSubtype="0">
                                  <p:stCondLst>
                                    <p:cond delay="0"/>
                                  </p:stCondLst>
                                  <p:childTnLst>
                                    <p:set>
                                      <p:cBhvr>
                                        <p:cTn dur="1" fill="hold">
                                          <p:stCondLst>
                                            <p:cond delay="0"/>
                                          </p:stCondLst>
                                        </p:cTn>
                                        <p:tgtEl>
                                          <p:spTgt spid="4573"/>
                                        </p:tgtEl>
                                        <p:attrNameLst>
                                          <p:attrName>style.visibility</p:attrName>
                                        </p:attrNameLst>
                                      </p:cBhvr>
                                      <p:to>
                                        <p:strVal val="visible"/>
                                      </p:to>
                                    </p:set>
                                    <p:animEffect filter="fade" transition="in">
                                      <p:cBhvr>
                                        <p:cTn dur="1000"/>
                                        <p:tgtEl>
                                          <p:spTgt spid="4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3" name="Shape 4583"/>
        <p:cNvGrpSpPr/>
        <p:nvPr/>
      </p:nvGrpSpPr>
      <p:grpSpPr>
        <a:xfrm>
          <a:off x="0" y="0"/>
          <a:ext cx="0" cy="0"/>
          <a:chOff x="0" y="0"/>
          <a:chExt cx="0" cy="0"/>
        </a:xfrm>
      </p:grpSpPr>
      <p:sp>
        <p:nvSpPr>
          <p:cNvPr id="4584" name="Google Shape;4584;p59"/>
          <p:cNvSpPr txBox="1"/>
          <p:nvPr>
            <p:ph type="title"/>
          </p:nvPr>
        </p:nvSpPr>
        <p:spPr>
          <a:xfrm>
            <a:off x="306700" y="1824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BiLSTM+CRF </a:t>
            </a:r>
            <a:r>
              <a:rPr lang="en" sz="1400"/>
              <a:t>(Conditional Random Fields)</a:t>
            </a:r>
            <a:r>
              <a:rPr lang="en"/>
              <a:t> </a:t>
            </a:r>
            <a:endParaRPr sz="1800"/>
          </a:p>
        </p:txBody>
      </p:sp>
      <p:sp>
        <p:nvSpPr>
          <p:cNvPr id="4585" name="Google Shape;4585;p59"/>
          <p:cNvSpPr txBox="1"/>
          <p:nvPr/>
        </p:nvSpPr>
        <p:spPr>
          <a:xfrm>
            <a:off x="555075" y="4468346"/>
            <a:ext cx="6761100" cy="571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Jefferson declined to comment on </a:t>
            </a:r>
            <a:r>
              <a:rPr lang="en" sz="1600">
                <a:solidFill>
                  <a:schemeClr val="accent4"/>
                </a:solidFill>
                <a:highlight>
                  <a:srgbClr val="FFFFFF"/>
                </a:highlight>
                <a:latin typeface="Georgia"/>
                <a:ea typeface="Georgia"/>
                <a:cs typeface="Georgia"/>
                <a:sym typeface="Georgia"/>
              </a:rPr>
              <a:t>George Washington’s</a:t>
            </a:r>
            <a:r>
              <a:rPr lang="en" sz="1600">
                <a:solidFill>
                  <a:schemeClr val="dk1"/>
                </a:solidFill>
                <a:highlight>
                  <a:srgbClr val="FFFFFF"/>
                </a:highlight>
                <a:latin typeface="Georgia"/>
                <a:ea typeface="Georgia"/>
                <a:cs typeface="Georgia"/>
                <a:sym typeface="Georgia"/>
              </a:rPr>
              <a:t> proposal</a:t>
            </a:r>
            <a:endParaRPr sz="1600">
              <a:solidFill>
                <a:schemeClr val="dk1"/>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4586" name="Google Shape;4586;p59"/>
          <p:cNvSpPr/>
          <p:nvPr/>
        </p:nvSpPr>
        <p:spPr>
          <a:xfrm>
            <a:off x="9739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87" name="Google Shape;4587;p59"/>
          <p:cNvCxnSpPr>
            <a:stCxn id="4586" idx="3"/>
          </p:cNvCxnSpPr>
          <p:nvPr/>
        </p:nvCxnSpPr>
        <p:spPr>
          <a:xfrm flipH="1" rot="10800000">
            <a:off x="15601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88" name="Google Shape;4588;p59"/>
          <p:cNvSpPr/>
          <p:nvPr/>
        </p:nvSpPr>
        <p:spPr>
          <a:xfrm>
            <a:off x="53595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sp>
        <p:nvSpPr>
          <p:cNvPr id="4589" name="Google Shape;4589;p59"/>
          <p:cNvSpPr/>
          <p:nvPr/>
        </p:nvSpPr>
        <p:spPr>
          <a:xfrm>
            <a:off x="17359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90" name="Google Shape;4590;p59"/>
          <p:cNvCxnSpPr>
            <a:stCxn id="4589" idx="3"/>
          </p:cNvCxnSpPr>
          <p:nvPr/>
        </p:nvCxnSpPr>
        <p:spPr>
          <a:xfrm flipH="1" rot="10800000">
            <a:off x="23221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91" name="Google Shape;4591;p59"/>
          <p:cNvSpPr/>
          <p:nvPr/>
        </p:nvSpPr>
        <p:spPr>
          <a:xfrm>
            <a:off x="24979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92" name="Google Shape;4592;p59"/>
          <p:cNvCxnSpPr>
            <a:stCxn id="4591" idx="3"/>
          </p:cNvCxnSpPr>
          <p:nvPr/>
        </p:nvCxnSpPr>
        <p:spPr>
          <a:xfrm flipH="1" rot="10800000">
            <a:off x="30841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93" name="Google Shape;4593;p59"/>
          <p:cNvSpPr/>
          <p:nvPr/>
        </p:nvSpPr>
        <p:spPr>
          <a:xfrm>
            <a:off x="32599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94" name="Google Shape;4594;p59"/>
          <p:cNvCxnSpPr>
            <a:stCxn id="4593" idx="3"/>
          </p:cNvCxnSpPr>
          <p:nvPr/>
        </p:nvCxnSpPr>
        <p:spPr>
          <a:xfrm flipH="1" rot="10800000">
            <a:off x="38461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95" name="Google Shape;4595;p59"/>
          <p:cNvSpPr/>
          <p:nvPr/>
        </p:nvSpPr>
        <p:spPr>
          <a:xfrm>
            <a:off x="4021950" y="3067675"/>
            <a:ext cx="586200" cy="480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96" name="Google Shape;4596;p59"/>
          <p:cNvCxnSpPr>
            <a:stCxn id="4595" idx="3"/>
          </p:cNvCxnSpPr>
          <p:nvPr/>
        </p:nvCxnSpPr>
        <p:spPr>
          <a:xfrm flipH="1" rot="10800000">
            <a:off x="46081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97" name="Google Shape;4597;p59"/>
          <p:cNvSpPr/>
          <p:nvPr/>
        </p:nvSpPr>
        <p:spPr>
          <a:xfrm>
            <a:off x="47077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598" name="Google Shape;4598;p59"/>
          <p:cNvCxnSpPr>
            <a:stCxn id="4597" idx="3"/>
          </p:cNvCxnSpPr>
          <p:nvPr/>
        </p:nvCxnSpPr>
        <p:spPr>
          <a:xfrm flipH="1" rot="10800000">
            <a:off x="5293950" y="32967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599" name="Google Shape;4599;p59"/>
          <p:cNvSpPr/>
          <p:nvPr/>
        </p:nvSpPr>
        <p:spPr>
          <a:xfrm>
            <a:off x="5393550" y="30676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00" name="Google Shape;4600;p59"/>
          <p:cNvCxnSpPr>
            <a:stCxn id="4599" idx="0"/>
            <a:endCxn id="4588" idx="4"/>
          </p:cNvCxnSpPr>
          <p:nvPr/>
        </p:nvCxnSpPr>
        <p:spPr>
          <a:xfrm flipH="1" rot="10800000">
            <a:off x="5686650" y="282737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01" name="Google Shape;4601;p59"/>
          <p:cNvSpPr/>
          <p:nvPr/>
        </p:nvSpPr>
        <p:spPr>
          <a:xfrm>
            <a:off x="5393550" y="3753475"/>
            <a:ext cx="586200" cy="480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02" name="Google Shape;4602;p59"/>
          <p:cNvCxnSpPr>
            <a:stCxn id="4601" idx="3"/>
          </p:cNvCxnSpPr>
          <p:nvPr/>
        </p:nvCxnSpPr>
        <p:spPr>
          <a:xfrm flipH="1" rot="10800000">
            <a:off x="59797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03" name="Google Shape;4603;p59"/>
          <p:cNvSpPr/>
          <p:nvPr/>
        </p:nvSpPr>
        <p:spPr>
          <a:xfrm>
            <a:off x="61555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04" name="Google Shape;4604;p59"/>
          <p:cNvCxnSpPr>
            <a:endCxn id="4586" idx="1"/>
          </p:cNvCxnSpPr>
          <p:nvPr/>
        </p:nvCxnSpPr>
        <p:spPr>
          <a:xfrm flipH="1" rot="10800000">
            <a:off x="460650" y="3307825"/>
            <a:ext cx="513300" cy="900"/>
          </a:xfrm>
          <a:prstGeom prst="straightConnector1">
            <a:avLst/>
          </a:prstGeom>
          <a:noFill/>
          <a:ln cap="flat" cmpd="sng" w="9525">
            <a:solidFill>
              <a:schemeClr val="dk2"/>
            </a:solidFill>
            <a:prstDash val="solid"/>
            <a:round/>
            <a:headEnd len="med" w="med" type="none"/>
            <a:tailEnd len="med" w="med" type="triangle"/>
          </a:ln>
        </p:spPr>
      </p:cxnSp>
      <p:cxnSp>
        <p:nvCxnSpPr>
          <p:cNvPr id="4605" name="Google Shape;4605;p59"/>
          <p:cNvCxnSpPr/>
          <p:nvPr/>
        </p:nvCxnSpPr>
        <p:spPr>
          <a:xfrm>
            <a:off x="6741750" y="3993625"/>
            <a:ext cx="673800" cy="900"/>
          </a:xfrm>
          <a:prstGeom prst="straightConnector1">
            <a:avLst/>
          </a:prstGeom>
          <a:noFill/>
          <a:ln cap="flat" cmpd="sng" w="9525">
            <a:solidFill>
              <a:schemeClr val="dk2"/>
            </a:solidFill>
            <a:prstDash val="solid"/>
            <a:round/>
            <a:headEnd len="med" w="med" type="triangle"/>
            <a:tailEnd len="med" w="med" type="none"/>
          </a:ln>
        </p:spPr>
      </p:cxnSp>
      <p:sp>
        <p:nvSpPr>
          <p:cNvPr id="4606" name="Google Shape;4606;p59"/>
          <p:cNvSpPr/>
          <p:nvPr/>
        </p:nvSpPr>
        <p:spPr>
          <a:xfrm>
            <a:off x="17359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07" name="Google Shape;4607;p59"/>
          <p:cNvCxnSpPr>
            <a:stCxn id="4606" idx="3"/>
          </p:cNvCxnSpPr>
          <p:nvPr/>
        </p:nvCxnSpPr>
        <p:spPr>
          <a:xfrm flipH="1" rot="10800000">
            <a:off x="23221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08" name="Google Shape;4608;p59"/>
          <p:cNvSpPr/>
          <p:nvPr/>
        </p:nvSpPr>
        <p:spPr>
          <a:xfrm>
            <a:off x="24979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09" name="Google Shape;4609;p59"/>
          <p:cNvCxnSpPr>
            <a:stCxn id="4608" idx="3"/>
          </p:cNvCxnSpPr>
          <p:nvPr/>
        </p:nvCxnSpPr>
        <p:spPr>
          <a:xfrm flipH="1" rot="10800000">
            <a:off x="30841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10" name="Google Shape;4610;p59"/>
          <p:cNvSpPr/>
          <p:nvPr/>
        </p:nvSpPr>
        <p:spPr>
          <a:xfrm>
            <a:off x="32599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11" name="Google Shape;4611;p59"/>
          <p:cNvCxnSpPr>
            <a:stCxn id="4610" idx="3"/>
          </p:cNvCxnSpPr>
          <p:nvPr/>
        </p:nvCxnSpPr>
        <p:spPr>
          <a:xfrm flipH="1" rot="10800000">
            <a:off x="38461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12" name="Google Shape;4612;p59"/>
          <p:cNvSpPr/>
          <p:nvPr/>
        </p:nvSpPr>
        <p:spPr>
          <a:xfrm>
            <a:off x="40219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13" name="Google Shape;4613;p59"/>
          <p:cNvCxnSpPr>
            <a:stCxn id="4612" idx="3"/>
          </p:cNvCxnSpPr>
          <p:nvPr/>
        </p:nvCxnSpPr>
        <p:spPr>
          <a:xfrm flipH="1" rot="10800000">
            <a:off x="46081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14" name="Google Shape;4614;p59"/>
          <p:cNvSpPr/>
          <p:nvPr/>
        </p:nvSpPr>
        <p:spPr>
          <a:xfrm>
            <a:off x="4707750" y="3753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615" name="Google Shape;4615;p59"/>
          <p:cNvCxnSpPr/>
          <p:nvPr/>
        </p:nvCxnSpPr>
        <p:spPr>
          <a:xfrm flipH="1" rot="10800000">
            <a:off x="5293950" y="3982525"/>
            <a:ext cx="169200" cy="11100"/>
          </a:xfrm>
          <a:prstGeom prst="straightConnector1">
            <a:avLst/>
          </a:prstGeom>
          <a:noFill/>
          <a:ln cap="flat" cmpd="sng" w="9525">
            <a:solidFill>
              <a:schemeClr val="dk2"/>
            </a:solidFill>
            <a:prstDash val="solid"/>
            <a:round/>
            <a:headEnd len="med" w="med" type="triangle"/>
            <a:tailEnd len="med" w="med" type="none"/>
          </a:ln>
        </p:spPr>
      </p:cxnSp>
      <p:sp>
        <p:nvSpPr>
          <p:cNvPr id="4616" name="Google Shape;4616;p59"/>
          <p:cNvSpPr/>
          <p:nvPr/>
        </p:nvSpPr>
        <p:spPr>
          <a:xfrm>
            <a:off x="4673700" y="2446525"/>
            <a:ext cx="658500" cy="381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17" name="Google Shape;4617;p59"/>
          <p:cNvCxnSpPr>
            <a:endCxn id="4616" idx="4"/>
          </p:cNvCxnSpPr>
          <p:nvPr/>
        </p:nvCxnSpPr>
        <p:spPr>
          <a:xfrm flipH="1" rot="10800000">
            <a:off x="50008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18" name="Google Shape;4618;p59"/>
          <p:cNvSpPr/>
          <p:nvPr/>
        </p:nvSpPr>
        <p:spPr>
          <a:xfrm>
            <a:off x="39879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19" name="Google Shape;4619;p59"/>
          <p:cNvCxnSpPr>
            <a:endCxn id="4618" idx="4"/>
          </p:cNvCxnSpPr>
          <p:nvPr/>
        </p:nvCxnSpPr>
        <p:spPr>
          <a:xfrm flipH="1" rot="10800000">
            <a:off x="43150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20" name="Google Shape;4620;p59"/>
          <p:cNvSpPr/>
          <p:nvPr/>
        </p:nvSpPr>
        <p:spPr>
          <a:xfrm>
            <a:off x="32259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21" name="Google Shape;4621;p59"/>
          <p:cNvCxnSpPr>
            <a:endCxn id="4620" idx="4"/>
          </p:cNvCxnSpPr>
          <p:nvPr/>
        </p:nvCxnSpPr>
        <p:spPr>
          <a:xfrm flipH="1" rot="10800000">
            <a:off x="35530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22" name="Google Shape;4622;p59"/>
          <p:cNvSpPr/>
          <p:nvPr/>
        </p:nvSpPr>
        <p:spPr>
          <a:xfrm>
            <a:off x="24639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23" name="Google Shape;4623;p59"/>
          <p:cNvCxnSpPr>
            <a:endCxn id="4622" idx="4"/>
          </p:cNvCxnSpPr>
          <p:nvPr/>
        </p:nvCxnSpPr>
        <p:spPr>
          <a:xfrm flipH="1" rot="10800000">
            <a:off x="27910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24" name="Google Shape;4624;p59"/>
          <p:cNvSpPr/>
          <p:nvPr/>
        </p:nvSpPr>
        <p:spPr>
          <a:xfrm>
            <a:off x="17019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25" name="Google Shape;4625;p59"/>
          <p:cNvCxnSpPr>
            <a:endCxn id="4624" idx="4"/>
          </p:cNvCxnSpPr>
          <p:nvPr/>
        </p:nvCxnSpPr>
        <p:spPr>
          <a:xfrm flipH="1" rot="10800000">
            <a:off x="20290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26" name="Google Shape;4626;p59"/>
          <p:cNvSpPr/>
          <p:nvPr/>
        </p:nvSpPr>
        <p:spPr>
          <a:xfrm>
            <a:off x="939900" y="2446525"/>
            <a:ext cx="658500" cy="38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P(y7)</a:t>
            </a:r>
            <a:endParaRPr sz="1200">
              <a:latin typeface="Courier New"/>
              <a:ea typeface="Courier New"/>
              <a:cs typeface="Courier New"/>
              <a:sym typeface="Courier New"/>
            </a:endParaRPr>
          </a:p>
        </p:txBody>
      </p:sp>
      <p:cxnSp>
        <p:nvCxnSpPr>
          <p:cNvPr id="4627" name="Google Shape;4627;p59"/>
          <p:cNvCxnSpPr>
            <a:endCxn id="4626" idx="4"/>
          </p:cNvCxnSpPr>
          <p:nvPr/>
        </p:nvCxnSpPr>
        <p:spPr>
          <a:xfrm flipH="1" rot="10800000">
            <a:off x="1267050" y="282752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28" name="Google Shape;4628;p59"/>
          <p:cNvSpPr/>
          <p:nvPr/>
        </p:nvSpPr>
        <p:spPr>
          <a:xfrm>
            <a:off x="882125" y="1807775"/>
            <a:ext cx="5181300" cy="480300"/>
          </a:xfrm>
          <a:prstGeom prst="roundRect">
            <a:avLst>
              <a:gd fmla="val 16667" name="adj"/>
            </a:avLst>
          </a:prstGeom>
          <a:solidFill>
            <a:srgbClr val="80BF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l">
              <a:spcBef>
                <a:spcPts val="0"/>
              </a:spcBef>
              <a:spcAft>
                <a:spcPts val="0"/>
              </a:spcAft>
              <a:buNone/>
            </a:pPr>
            <a:r>
              <a:rPr lang="en"/>
              <a:t>P(y1,......yn | x1……..xn)</a:t>
            </a:r>
            <a:endParaRPr/>
          </a:p>
        </p:txBody>
      </p:sp>
      <p:sp>
        <p:nvSpPr>
          <p:cNvPr id="4629" name="Google Shape;4629;p59"/>
          <p:cNvSpPr/>
          <p:nvPr/>
        </p:nvSpPr>
        <p:spPr>
          <a:xfrm>
            <a:off x="3327575" y="1051975"/>
            <a:ext cx="3348300" cy="4803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en" sz="1200">
                <a:latin typeface="Courier New"/>
                <a:ea typeface="Courier New"/>
                <a:cs typeface="Courier New"/>
                <a:sym typeface="Courier New"/>
              </a:rPr>
              <a:t>P(PERS|PERS,”Washington)</a:t>
            </a:r>
            <a:endParaRPr sz="1200">
              <a:latin typeface="Courier New"/>
              <a:ea typeface="Courier New"/>
              <a:cs typeface="Courier New"/>
              <a:sym typeface="Courier New"/>
            </a:endParaRPr>
          </a:p>
        </p:txBody>
      </p:sp>
      <p:cxnSp>
        <p:nvCxnSpPr>
          <p:cNvPr id="4630" name="Google Shape;4630;p59"/>
          <p:cNvCxnSpPr>
            <a:endCxn id="4629" idx="4"/>
          </p:cNvCxnSpPr>
          <p:nvPr/>
        </p:nvCxnSpPr>
        <p:spPr>
          <a:xfrm flipH="1" rot="10800000">
            <a:off x="4999625" y="1532275"/>
            <a:ext cx="2100" cy="240300"/>
          </a:xfrm>
          <a:prstGeom prst="straightConnector1">
            <a:avLst/>
          </a:prstGeom>
          <a:noFill/>
          <a:ln cap="flat" cmpd="sng" w="9525">
            <a:solidFill>
              <a:schemeClr val="dk2"/>
            </a:solidFill>
            <a:prstDash val="solid"/>
            <a:round/>
            <a:headEnd len="med" w="med" type="none"/>
            <a:tailEnd len="med" w="med" type="triangle"/>
          </a:ln>
        </p:spPr>
      </p:cxnSp>
      <p:sp>
        <p:nvSpPr>
          <p:cNvPr id="4631" name="Google Shape;4631;p59"/>
          <p:cNvSpPr txBox="1"/>
          <p:nvPr/>
        </p:nvSpPr>
        <p:spPr>
          <a:xfrm>
            <a:off x="6419925" y="1900450"/>
            <a:ext cx="138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CRF Layer</a:t>
            </a:r>
            <a:endParaRPr>
              <a:latin typeface="Titillium Web Light"/>
              <a:ea typeface="Titillium Web Light"/>
              <a:cs typeface="Titillium Web Light"/>
              <a:sym typeface="Titillium We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5" name="Shape 4635"/>
        <p:cNvGrpSpPr/>
        <p:nvPr/>
      </p:nvGrpSpPr>
      <p:grpSpPr>
        <a:xfrm>
          <a:off x="0" y="0"/>
          <a:ext cx="0" cy="0"/>
          <a:chOff x="0" y="0"/>
          <a:chExt cx="0" cy="0"/>
        </a:xfrm>
      </p:grpSpPr>
      <p:sp>
        <p:nvSpPr>
          <p:cNvPr id="4636" name="Google Shape;4636;p6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NER mit Flair NLP</a:t>
            </a:r>
            <a:endParaRPr/>
          </a:p>
        </p:txBody>
      </p:sp>
      <p:pic>
        <p:nvPicPr>
          <p:cNvPr id="4637" name="Google Shape;4637;p60"/>
          <p:cNvPicPr preferRelativeResize="0"/>
          <p:nvPr/>
        </p:nvPicPr>
        <p:blipFill>
          <a:blip r:embed="rId3">
            <a:alphaModFix/>
          </a:blip>
          <a:stretch>
            <a:fillRect/>
          </a:stretch>
        </p:blipFill>
        <p:spPr>
          <a:xfrm>
            <a:off x="838200" y="1520575"/>
            <a:ext cx="6021963" cy="3241925"/>
          </a:xfrm>
          <a:prstGeom prst="rect">
            <a:avLst/>
          </a:prstGeom>
          <a:noFill/>
          <a:ln>
            <a:noFill/>
          </a:ln>
        </p:spPr>
      </p:pic>
      <p:sp>
        <p:nvSpPr>
          <p:cNvPr id="4638" name="Google Shape;4638;p60"/>
          <p:cNvSpPr txBox="1"/>
          <p:nvPr/>
        </p:nvSpPr>
        <p:spPr>
          <a:xfrm>
            <a:off x="0" y="4644425"/>
            <a:ext cx="70938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https://research.zalando.com/welcome/mission/research-projects/flair-nlp/</a:t>
            </a:r>
            <a:endParaRPr/>
          </a:p>
          <a:p>
            <a:pPr indent="0" lvl="0" marL="0" rtl="0" algn="l">
              <a:spcBef>
                <a:spcPts val="0"/>
              </a:spcBef>
              <a:spcAft>
                <a:spcPts val="0"/>
              </a:spcAft>
              <a:buNone/>
            </a:pPr>
            <a:r>
              <a:rPr lang="en" sz="1100" u="sng">
                <a:solidFill>
                  <a:schemeClr val="hlink"/>
                </a:solidFill>
                <a:hlinkClick r:id="rId5"/>
              </a:rPr>
              <a:t>http://alanakbik.github.io/papers/coling2018.pdf</a:t>
            </a:r>
            <a:endParaRPr/>
          </a:p>
        </p:txBody>
      </p:sp>
      <p:pic>
        <p:nvPicPr>
          <p:cNvPr id="4639" name="Google Shape;4639;p60"/>
          <p:cNvPicPr preferRelativeResize="0"/>
          <p:nvPr/>
        </p:nvPicPr>
        <p:blipFill>
          <a:blip r:embed="rId6">
            <a:alphaModFix/>
          </a:blip>
          <a:stretch>
            <a:fillRect/>
          </a:stretch>
        </p:blipFill>
        <p:spPr>
          <a:xfrm>
            <a:off x="5257800" y="623888"/>
            <a:ext cx="2286000" cy="847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3" name="Shape 4643"/>
        <p:cNvGrpSpPr/>
        <p:nvPr/>
      </p:nvGrpSpPr>
      <p:grpSpPr>
        <a:xfrm>
          <a:off x="0" y="0"/>
          <a:ext cx="0" cy="0"/>
          <a:chOff x="0" y="0"/>
          <a:chExt cx="0" cy="0"/>
        </a:xfrm>
      </p:grpSpPr>
      <p:sp>
        <p:nvSpPr>
          <p:cNvPr id="4644" name="Google Shape;4644;p61"/>
          <p:cNvSpPr txBox="1"/>
          <p:nvPr>
            <p:ph type="title"/>
          </p:nvPr>
        </p:nvSpPr>
        <p:spPr>
          <a:xfrm>
            <a:off x="337300" y="53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NER mit Flair NLP</a:t>
            </a:r>
            <a:endParaRPr/>
          </a:p>
        </p:txBody>
      </p:sp>
      <p:pic>
        <p:nvPicPr>
          <p:cNvPr id="4645" name="Google Shape;4645;p61"/>
          <p:cNvPicPr preferRelativeResize="0"/>
          <p:nvPr/>
        </p:nvPicPr>
        <p:blipFill>
          <a:blip r:embed="rId3">
            <a:alphaModFix/>
          </a:blip>
          <a:stretch>
            <a:fillRect/>
          </a:stretch>
        </p:blipFill>
        <p:spPr>
          <a:xfrm>
            <a:off x="1201350" y="1063375"/>
            <a:ext cx="5512854" cy="39836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9" name="Shape 4649"/>
        <p:cNvGrpSpPr/>
        <p:nvPr/>
      </p:nvGrpSpPr>
      <p:grpSpPr>
        <a:xfrm>
          <a:off x="0" y="0"/>
          <a:ext cx="0" cy="0"/>
          <a:chOff x="0" y="0"/>
          <a:chExt cx="0" cy="0"/>
        </a:xfrm>
      </p:grpSpPr>
      <p:sp>
        <p:nvSpPr>
          <p:cNvPr id="4650" name="Google Shape;4650;p62"/>
          <p:cNvSpPr txBox="1"/>
          <p:nvPr>
            <p:ph type="title"/>
          </p:nvPr>
        </p:nvSpPr>
        <p:spPr>
          <a:xfrm>
            <a:off x="108700" y="53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NER mit Flair NLP</a:t>
            </a:r>
            <a:endParaRPr/>
          </a:p>
        </p:txBody>
      </p:sp>
      <p:sp>
        <p:nvSpPr>
          <p:cNvPr id="4651" name="Google Shape;4651;p62"/>
          <p:cNvSpPr txBox="1"/>
          <p:nvPr/>
        </p:nvSpPr>
        <p:spPr>
          <a:xfrm>
            <a:off x="0" y="4762500"/>
            <a:ext cx="70938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https://research.zalando.com/welcome/mission/research-projects/flair-nlp/</a:t>
            </a:r>
            <a:endParaRPr/>
          </a:p>
        </p:txBody>
      </p:sp>
      <p:pic>
        <p:nvPicPr>
          <p:cNvPr id="4652" name="Google Shape;4652;p62"/>
          <p:cNvPicPr preferRelativeResize="0"/>
          <p:nvPr/>
        </p:nvPicPr>
        <p:blipFill>
          <a:blip r:embed="rId4">
            <a:alphaModFix/>
          </a:blip>
          <a:stretch>
            <a:fillRect/>
          </a:stretch>
        </p:blipFill>
        <p:spPr>
          <a:xfrm>
            <a:off x="913200" y="985188"/>
            <a:ext cx="6469849" cy="3703099"/>
          </a:xfrm>
          <a:prstGeom prst="rect">
            <a:avLst/>
          </a:prstGeom>
          <a:noFill/>
          <a:ln>
            <a:noFill/>
          </a:ln>
        </p:spPr>
      </p:pic>
      <p:sp>
        <p:nvSpPr>
          <p:cNvPr id="4653" name="Google Shape;4653;p62"/>
          <p:cNvSpPr/>
          <p:nvPr/>
        </p:nvSpPr>
        <p:spPr>
          <a:xfrm>
            <a:off x="831050" y="3245650"/>
            <a:ext cx="6183000" cy="713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7" name="Shape 4657"/>
        <p:cNvGrpSpPr/>
        <p:nvPr/>
      </p:nvGrpSpPr>
      <p:grpSpPr>
        <a:xfrm>
          <a:off x="0" y="0"/>
          <a:ext cx="0" cy="0"/>
          <a:chOff x="0" y="0"/>
          <a:chExt cx="0" cy="0"/>
        </a:xfrm>
      </p:grpSpPr>
      <p:sp>
        <p:nvSpPr>
          <p:cNvPr id="4658" name="Google Shape;4658;p63"/>
          <p:cNvSpPr txBox="1"/>
          <p:nvPr>
            <p:ph type="title"/>
          </p:nvPr>
        </p:nvSpPr>
        <p:spPr>
          <a:xfrm>
            <a:off x="718300" y="205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Deutsch...</a:t>
            </a:r>
            <a:endParaRPr/>
          </a:p>
        </p:txBody>
      </p:sp>
      <p:sp>
        <p:nvSpPr>
          <p:cNvPr id="4659" name="Google Shape;4659;p63"/>
          <p:cNvSpPr txBox="1"/>
          <p:nvPr>
            <p:ph idx="1" type="body"/>
          </p:nvPr>
        </p:nvSpPr>
        <p:spPr>
          <a:xfrm>
            <a:off x="718300" y="996550"/>
            <a:ext cx="6761100" cy="406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Sprechen</a:t>
            </a:r>
            <a:endParaRPr/>
          </a:p>
          <a:p>
            <a:pPr indent="0" lvl="0" marL="0" rtl="0" algn="l">
              <a:spcBef>
                <a:spcPts val="600"/>
              </a:spcBef>
              <a:spcAft>
                <a:spcPts val="0"/>
              </a:spcAft>
              <a:buNone/>
            </a:pPr>
            <a:r>
              <a:rPr lang="en"/>
              <a:t>Durchsprechen</a:t>
            </a:r>
            <a:endParaRPr/>
          </a:p>
          <a:p>
            <a:pPr indent="0" lvl="0" marL="0" rtl="0" algn="l">
              <a:spcBef>
                <a:spcPts val="600"/>
              </a:spcBef>
              <a:spcAft>
                <a:spcPts val="0"/>
              </a:spcAft>
              <a:buNone/>
            </a:pPr>
            <a:r>
              <a:rPr lang="en"/>
              <a:t>Er spricht die Lage mit mir durch</a:t>
            </a:r>
            <a:endParaRPr/>
          </a:p>
          <a:p>
            <a:pPr indent="0" lvl="0" marL="0" rtl="0" algn="l">
              <a:spcBef>
                <a:spcPts val="600"/>
              </a:spcBef>
              <a:spcAft>
                <a:spcPts val="0"/>
              </a:spcAft>
              <a:buNone/>
            </a:pPr>
            <a:r>
              <a:rPr lang="en"/>
              <a:t>Durchgesprochen</a:t>
            </a:r>
            <a:endParaRPr/>
          </a:p>
          <a:p>
            <a:pPr indent="0" lvl="0" marL="0" rtl="0" algn="l">
              <a:spcBef>
                <a:spcPts val="600"/>
              </a:spcBef>
              <a:spcAft>
                <a:spcPts val="0"/>
              </a:spcAft>
              <a:buNone/>
            </a:pPr>
            <a:r>
              <a:rPr lang="en"/>
              <a:t>Er versucht, die Lage mit mir durchzusprechen</a:t>
            </a:r>
            <a:endParaRPr/>
          </a:p>
          <a:p>
            <a:pPr indent="0" lvl="0" marL="0" rtl="0" algn="l">
              <a:spcBef>
                <a:spcPts val="600"/>
              </a:spcBef>
              <a:spcAft>
                <a:spcPts val="0"/>
              </a:spcAft>
              <a:buNone/>
            </a:pPr>
            <a:r>
              <a:rPr lang="en"/>
              <a:t>Durchsprechszenarien (??)</a:t>
            </a:r>
            <a:endParaRPr/>
          </a:p>
          <a:p>
            <a:pPr indent="0" lvl="0" marL="0" rtl="0" algn="l">
              <a:spcBef>
                <a:spcPts val="600"/>
              </a:spcBef>
              <a:spcAft>
                <a:spcPts val="0"/>
              </a:spcAft>
              <a:buNone/>
            </a:pPr>
            <a:r>
              <a:rPr lang="en"/>
              <a:t>Durchsprechszenariensvorüberlegungen (??)</a:t>
            </a:r>
            <a:endParaRPr/>
          </a:p>
          <a:p>
            <a:pPr indent="0" lvl="0" marL="0" rtl="0" algn="l">
              <a:spcBef>
                <a:spcPts val="600"/>
              </a:spcBef>
              <a:spcAft>
                <a:spcPts val="0"/>
              </a:spcAft>
              <a:buNone/>
            </a:pPr>
            <a:r>
              <a:rPr lang="en"/>
              <a:t>Eheunbedenklichkeitsbescheinigung</a:t>
            </a:r>
            <a:endParaRPr/>
          </a:p>
          <a:p>
            <a:pPr indent="0" lvl="0" marL="0" rtl="0" algn="l">
              <a:spcBef>
                <a:spcPts val="600"/>
              </a:spcBef>
              <a:spcAft>
                <a:spcPts val="0"/>
              </a:spcAft>
              <a:buClr>
                <a:schemeClr val="dk1"/>
              </a:buClr>
              <a:buSzPts val="1100"/>
              <a:buFont typeface="Arial"/>
              <a:buNone/>
            </a:pPr>
            <a:r>
              <a:rPr lang="en"/>
              <a:t>Eheunbedenklichkeitsbescheinigungsantrag (??)</a:t>
            </a:r>
            <a:endParaRPr/>
          </a:p>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1" name="Shape 3881"/>
        <p:cNvGrpSpPr/>
        <p:nvPr/>
      </p:nvGrpSpPr>
      <p:grpSpPr>
        <a:xfrm>
          <a:off x="0" y="0"/>
          <a:ext cx="0" cy="0"/>
          <a:chOff x="0" y="0"/>
          <a:chExt cx="0" cy="0"/>
        </a:xfrm>
      </p:grpSpPr>
      <p:sp>
        <p:nvSpPr>
          <p:cNvPr id="3882" name="Google Shape;3882;p1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“Verstehen” aus Sicht der Pragmatik (Linguistik)</a:t>
            </a:r>
            <a:endParaRPr/>
          </a:p>
        </p:txBody>
      </p:sp>
      <p:sp>
        <p:nvSpPr>
          <p:cNvPr id="3883" name="Google Shape;3883;p19"/>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Sprache als Werkzeug, um etwas zu bewirken</a:t>
            </a:r>
            <a:endParaRPr/>
          </a:p>
          <a:p>
            <a:pPr indent="0" lvl="0" marL="0" rtl="0" algn="l">
              <a:spcBef>
                <a:spcPts val="600"/>
              </a:spcBef>
              <a:spcAft>
                <a:spcPts val="0"/>
              </a:spcAft>
              <a:buNone/>
            </a:pPr>
            <a:r>
              <a:rPr lang="en"/>
              <a:t>- </a:t>
            </a:r>
            <a:r>
              <a:rPr lang="en"/>
              <a:t>“Speech Act Theory” </a:t>
            </a:r>
            <a:endParaRPr/>
          </a:p>
          <a:p>
            <a:pPr indent="457200" lvl="0" marL="0" rtl="0" algn="l">
              <a:spcBef>
                <a:spcPts val="600"/>
              </a:spcBef>
              <a:spcAft>
                <a:spcPts val="0"/>
              </a:spcAft>
              <a:buNone/>
            </a:pPr>
            <a:r>
              <a:rPr lang="en"/>
              <a:t>(Austin, Searle)</a:t>
            </a:r>
            <a:endParaRPr/>
          </a:p>
          <a:p>
            <a:pPr indent="0" lvl="0" marL="0" rtl="0" algn="l">
              <a:spcBef>
                <a:spcPts val="600"/>
              </a:spcBef>
              <a:spcAft>
                <a:spcPts val="0"/>
              </a:spcAft>
              <a:buNone/>
            </a:pPr>
            <a:r>
              <a:rPr lang="en"/>
              <a:t>-</a:t>
            </a:r>
            <a:r>
              <a:rPr lang="en"/>
              <a:t>“Language Action Perspective”</a:t>
            </a:r>
            <a:endParaRPr/>
          </a:p>
          <a:p>
            <a:pPr indent="457200" lvl="0" marL="0" rtl="0" algn="l">
              <a:spcBef>
                <a:spcPts val="600"/>
              </a:spcBef>
              <a:spcAft>
                <a:spcPts val="0"/>
              </a:spcAft>
              <a:buNone/>
            </a:pPr>
            <a:r>
              <a:rPr lang="en"/>
              <a:t>(Terry Winograd)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884" name="Google Shape;3884;p19"/>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885" name="Google Shape;3885;p19"/>
          <p:cNvPicPr preferRelativeResize="0"/>
          <p:nvPr/>
        </p:nvPicPr>
        <p:blipFill rotWithShape="1">
          <a:blip r:embed="rId3">
            <a:alphaModFix/>
          </a:blip>
          <a:srcRect b="21098" l="0" r="0" t="0"/>
          <a:stretch/>
        </p:blipFill>
        <p:spPr>
          <a:xfrm>
            <a:off x="4413138" y="1762638"/>
            <a:ext cx="2728275" cy="2884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3" name="Shape 4663"/>
        <p:cNvGrpSpPr/>
        <p:nvPr/>
      </p:nvGrpSpPr>
      <p:grpSpPr>
        <a:xfrm>
          <a:off x="0" y="0"/>
          <a:ext cx="0" cy="0"/>
          <a:chOff x="0" y="0"/>
          <a:chExt cx="0" cy="0"/>
        </a:xfrm>
      </p:grpSpPr>
      <p:sp>
        <p:nvSpPr>
          <p:cNvPr id="4664" name="Google Shape;4664;p64"/>
          <p:cNvSpPr txBox="1"/>
          <p:nvPr>
            <p:ph type="title"/>
          </p:nvPr>
        </p:nvSpPr>
        <p:spPr>
          <a:xfrm>
            <a:off x="489700" y="434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Character Language Model</a:t>
            </a:r>
            <a:endParaRPr/>
          </a:p>
        </p:txBody>
      </p:sp>
      <p:sp>
        <p:nvSpPr>
          <p:cNvPr id="4665" name="Google Shape;4665;p64"/>
          <p:cNvSpPr/>
          <p:nvPr/>
        </p:nvSpPr>
        <p:spPr>
          <a:xfrm>
            <a:off x="1216026"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 LSTM</a:t>
            </a:r>
            <a:endParaRPr/>
          </a:p>
        </p:txBody>
      </p:sp>
      <p:cxnSp>
        <p:nvCxnSpPr>
          <p:cNvPr id="4666" name="Google Shape;4666;p64"/>
          <p:cNvCxnSpPr>
            <a:stCxn id="4665" idx="3"/>
          </p:cNvCxnSpPr>
          <p:nvPr/>
        </p:nvCxnSpPr>
        <p:spPr>
          <a:xfrm flipH="1" rot="10800000">
            <a:off x="1745526"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67" name="Google Shape;4667;p64"/>
          <p:cNvSpPr/>
          <p:nvPr/>
        </p:nvSpPr>
        <p:spPr>
          <a:xfrm>
            <a:off x="1835318"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68" name="Google Shape;4668;p64"/>
          <p:cNvCxnSpPr>
            <a:stCxn id="4667" idx="3"/>
          </p:cNvCxnSpPr>
          <p:nvPr/>
        </p:nvCxnSpPr>
        <p:spPr>
          <a:xfrm flipH="1" rot="10800000">
            <a:off x="2364818"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69" name="Google Shape;4669;p64"/>
          <p:cNvSpPr/>
          <p:nvPr/>
        </p:nvSpPr>
        <p:spPr>
          <a:xfrm>
            <a:off x="2454610"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70" name="Google Shape;4670;p64"/>
          <p:cNvCxnSpPr>
            <a:stCxn id="4669" idx="3"/>
          </p:cNvCxnSpPr>
          <p:nvPr/>
        </p:nvCxnSpPr>
        <p:spPr>
          <a:xfrm flipH="1" rot="10800000">
            <a:off x="2984110"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71" name="Google Shape;4671;p64"/>
          <p:cNvSpPr/>
          <p:nvPr/>
        </p:nvSpPr>
        <p:spPr>
          <a:xfrm>
            <a:off x="3142713"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72" name="Google Shape;4672;p64"/>
          <p:cNvCxnSpPr>
            <a:stCxn id="4671" idx="3"/>
          </p:cNvCxnSpPr>
          <p:nvPr/>
        </p:nvCxnSpPr>
        <p:spPr>
          <a:xfrm flipH="1" rot="10800000">
            <a:off x="3672213"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73" name="Google Shape;4673;p64"/>
          <p:cNvSpPr/>
          <p:nvPr/>
        </p:nvSpPr>
        <p:spPr>
          <a:xfrm>
            <a:off x="3830815"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74" name="Google Shape;4674;p64"/>
          <p:cNvCxnSpPr>
            <a:stCxn id="4673" idx="3"/>
          </p:cNvCxnSpPr>
          <p:nvPr/>
        </p:nvCxnSpPr>
        <p:spPr>
          <a:xfrm flipH="1" rot="10800000">
            <a:off x="4360315"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75" name="Google Shape;4675;p64"/>
          <p:cNvSpPr/>
          <p:nvPr/>
        </p:nvSpPr>
        <p:spPr>
          <a:xfrm>
            <a:off x="4450107" y="27848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76" name="Google Shape;4676;p64"/>
          <p:cNvCxnSpPr>
            <a:stCxn id="4675" idx="3"/>
          </p:cNvCxnSpPr>
          <p:nvPr/>
        </p:nvCxnSpPr>
        <p:spPr>
          <a:xfrm flipH="1" rot="10800000">
            <a:off x="4979607" y="293067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77" name="Google Shape;4677;p64"/>
          <p:cNvSpPr/>
          <p:nvPr/>
        </p:nvSpPr>
        <p:spPr>
          <a:xfrm>
            <a:off x="5069399" y="2784875"/>
            <a:ext cx="529500" cy="306000"/>
          </a:xfrm>
          <a:prstGeom prst="roundRect">
            <a:avLst>
              <a:gd fmla="val 16667" name="adj"/>
            </a:avLst>
          </a:prstGeom>
          <a:solidFill>
            <a:srgbClr val="80BF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rPr>
              <a:t> LSTM</a:t>
            </a:r>
            <a:endParaRPr/>
          </a:p>
        </p:txBody>
      </p:sp>
      <p:cxnSp>
        <p:nvCxnSpPr>
          <p:cNvPr id="4678" name="Google Shape;4678;p64"/>
          <p:cNvCxnSpPr/>
          <p:nvPr/>
        </p:nvCxnSpPr>
        <p:spPr>
          <a:xfrm flipH="1" rot="10800000">
            <a:off x="1057275" y="2930625"/>
            <a:ext cx="152700" cy="7200"/>
          </a:xfrm>
          <a:prstGeom prst="straightConnector1">
            <a:avLst/>
          </a:prstGeom>
          <a:noFill/>
          <a:ln cap="flat" cmpd="sng" w="9525">
            <a:solidFill>
              <a:schemeClr val="dk2"/>
            </a:solidFill>
            <a:prstDash val="solid"/>
            <a:round/>
            <a:headEnd len="med" w="med" type="none"/>
            <a:tailEnd len="med" w="med" type="triangle"/>
          </a:ln>
        </p:spPr>
      </p:cxnSp>
      <p:sp>
        <p:nvSpPr>
          <p:cNvPr id="4679" name="Google Shape;4679;p64"/>
          <p:cNvSpPr txBox="1"/>
          <p:nvPr/>
        </p:nvSpPr>
        <p:spPr>
          <a:xfrm>
            <a:off x="1774750" y="1875038"/>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solidFill>
                  <a:srgbClr val="0B87A1"/>
                </a:solidFill>
                <a:latin typeface="Georgia"/>
                <a:ea typeface="Georgia"/>
                <a:cs typeface="Georgia"/>
                <a:sym typeface="Georgia"/>
              </a:rPr>
              <a:t>“Er versucht, die Lage mit mir durchz_</a:t>
            </a:r>
            <a:endParaRPr sz="1600">
              <a:solidFill>
                <a:srgbClr val="0B87A1"/>
              </a:solidFill>
              <a:latin typeface="Georgia"/>
              <a:ea typeface="Georgia"/>
              <a:cs typeface="Georgia"/>
              <a:sym typeface="Georgia"/>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cxnSp>
        <p:nvCxnSpPr>
          <p:cNvPr id="4680" name="Google Shape;4680;p64"/>
          <p:cNvCxnSpPr>
            <a:stCxn id="4679" idx="2"/>
          </p:cNvCxnSpPr>
          <p:nvPr/>
        </p:nvCxnSpPr>
        <p:spPr>
          <a:xfrm flipH="1" rot="10800000">
            <a:off x="4860850" y="2270438"/>
            <a:ext cx="293400" cy="324600"/>
          </a:xfrm>
          <a:prstGeom prst="straightConnector1">
            <a:avLst/>
          </a:prstGeom>
          <a:noFill/>
          <a:ln cap="flat" cmpd="sng" w="9525">
            <a:solidFill>
              <a:schemeClr val="dk2"/>
            </a:solidFill>
            <a:prstDash val="solid"/>
            <a:round/>
            <a:headEnd len="med" w="med" type="none"/>
            <a:tailEnd len="med" w="med" type="triangle"/>
          </a:ln>
        </p:spPr>
      </p:cxnSp>
      <p:cxnSp>
        <p:nvCxnSpPr>
          <p:cNvPr id="4681" name="Google Shape;4681;p64"/>
          <p:cNvCxnSpPr/>
          <p:nvPr/>
        </p:nvCxnSpPr>
        <p:spPr>
          <a:xfrm rot="10800000">
            <a:off x="5336350" y="2302675"/>
            <a:ext cx="42900" cy="342900"/>
          </a:xfrm>
          <a:prstGeom prst="straightConnector1">
            <a:avLst/>
          </a:prstGeom>
          <a:noFill/>
          <a:ln cap="flat" cmpd="sng" w="9525">
            <a:solidFill>
              <a:schemeClr val="dk2"/>
            </a:solidFill>
            <a:prstDash val="solid"/>
            <a:round/>
            <a:headEnd len="med" w="med" type="none"/>
            <a:tailEnd len="med" w="med" type="triangle"/>
          </a:ln>
        </p:spPr>
      </p:cxnSp>
      <p:sp>
        <p:nvSpPr>
          <p:cNvPr id="4682" name="Google Shape;4682;p64"/>
          <p:cNvSpPr txBox="1"/>
          <p:nvPr/>
        </p:nvSpPr>
        <p:spPr>
          <a:xfrm>
            <a:off x="5129225" y="3351475"/>
            <a:ext cx="13359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87A1"/>
                </a:solidFill>
                <a:latin typeface="Georgia"/>
                <a:ea typeface="Georgia"/>
                <a:cs typeface="Georgia"/>
                <a:sym typeface="Georgia"/>
              </a:rPr>
              <a:t>_sprechen”</a:t>
            </a:r>
            <a:endParaRPr sz="1600">
              <a:solidFill>
                <a:srgbClr val="0B87A1"/>
              </a:solidFill>
              <a:latin typeface="Georgia"/>
              <a:ea typeface="Georgia"/>
              <a:cs typeface="Georgia"/>
              <a:sym typeface="Georgia"/>
            </a:endParaRPr>
          </a:p>
        </p:txBody>
      </p:sp>
      <p:cxnSp>
        <p:nvCxnSpPr>
          <p:cNvPr id="4683" name="Google Shape;4683;p64"/>
          <p:cNvCxnSpPr/>
          <p:nvPr/>
        </p:nvCxnSpPr>
        <p:spPr>
          <a:xfrm flipH="1" rot="10800000">
            <a:off x="5598863" y="4120075"/>
            <a:ext cx="152700" cy="7200"/>
          </a:xfrm>
          <a:prstGeom prst="straightConnector1">
            <a:avLst/>
          </a:prstGeom>
          <a:noFill/>
          <a:ln cap="flat" cmpd="sng" w="9525">
            <a:solidFill>
              <a:schemeClr val="dk2"/>
            </a:solidFill>
            <a:prstDash val="solid"/>
            <a:round/>
            <a:headEnd len="med" w="med" type="triangle"/>
            <a:tailEnd len="med" w="med" type="none"/>
          </a:ln>
        </p:spPr>
      </p:cxnSp>
      <p:sp>
        <p:nvSpPr>
          <p:cNvPr id="4684" name="Google Shape;4684;p64"/>
          <p:cNvSpPr/>
          <p:nvPr/>
        </p:nvSpPr>
        <p:spPr>
          <a:xfrm>
            <a:off x="5069374" y="3970675"/>
            <a:ext cx="529500" cy="306000"/>
          </a:xfrm>
          <a:prstGeom prst="roundRect">
            <a:avLst>
              <a:gd fmla="val 16667" name="adj"/>
            </a:avLst>
          </a:prstGeom>
          <a:solidFill>
            <a:srgbClr val="80BF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rPr>
              <a:t> LSTM</a:t>
            </a:r>
            <a:endParaRPr/>
          </a:p>
        </p:txBody>
      </p:sp>
      <p:sp>
        <p:nvSpPr>
          <p:cNvPr id="4685" name="Google Shape;4685;p64"/>
          <p:cNvSpPr/>
          <p:nvPr/>
        </p:nvSpPr>
        <p:spPr>
          <a:xfrm>
            <a:off x="5714463" y="39706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sp>
        <p:nvSpPr>
          <p:cNvPr id="4686" name="Google Shape;4686;p64"/>
          <p:cNvSpPr/>
          <p:nvPr/>
        </p:nvSpPr>
        <p:spPr>
          <a:xfrm>
            <a:off x="6402565" y="39706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sp>
        <p:nvSpPr>
          <p:cNvPr id="4687" name="Google Shape;4687;p64"/>
          <p:cNvSpPr/>
          <p:nvPr/>
        </p:nvSpPr>
        <p:spPr>
          <a:xfrm>
            <a:off x="7021857" y="3970675"/>
            <a:ext cx="529500" cy="30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LSTM</a:t>
            </a:r>
            <a:endParaRPr sz="1000"/>
          </a:p>
          <a:p>
            <a:pPr indent="0" lvl="0" marL="0" rtl="0" algn="l">
              <a:spcBef>
                <a:spcPts val="0"/>
              </a:spcBef>
              <a:spcAft>
                <a:spcPts val="0"/>
              </a:spcAft>
              <a:buNone/>
            </a:pPr>
            <a:r>
              <a:t/>
            </a:r>
            <a:endParaRPr/>
          </a:p>
        </p:txBody>
      </p:sp>
      <p:cxnSp>
        <p:nvCxnSpPr>
          <p:cNvPr id="4688" name="Google Shape;4688;p64"/>
          <p:cNvCxnSpPr/>
          <p:nvPr/>
        </p:nvCxnSpPr>
        <p:spPr>
          <a:xfrm flipH="1" rot="10800000">
            <a:off x="6208463" y="4120075"/>
            <a:ext cx="152700" cy="7200"/>
          </a:xfrm>
          <a:prstGeom prst="straightConnector1">
            <a:avLst/>
          </a:prstGeom>
          <a:noFill/>
          <a:ln cap="flat" cmpd="sng" w="9525">
            <a:solidFill>
              <a:schemeClr val="dk2"/>
            </a:solidFill>
            <a:prstDash val="solid"/>
            <a:round/>
            <a:headEnd len="med" w="med" type="triangle"/>
            <a:tailEnd len="med" w="med" type="none"/>
          </a:ln>
        </p:spPr>
      </p:cxnSp>
      <p:cxnSp>
        <p:nvCxnSpPr>
          <p:cNvPr id="4689" name="Google Shape;4689;p64"/>
          <p:cNvCxnSpPr/>
          <p:nvPr/>
        </p:nvCxnSpPr>
        <p:spPr>
          <a:xfrm flipH="1" rot="10800000">
            <a:off x="6894263" y="4120075"/>
            <a:ext cx="152700" cy="7200"/>
          </a:xfrm>
          <a:prstGeom prst="straightConnector1">
            <a:avLst/>
          </a:prstGeom>
          <a:noFill/>
          <a:ln cap="flat" cmpd="sng" w="9525">
            <a:solidFill>
              <a:schemeClr val="dk2"/>
            </a:solidFill>
            <a:prstDash val="solid"/>
            <a:round/>
            <a:headEnd len="med" w="med" type="triangle"/>
            <a:tailEnd len="med" w="med" type="none"/>
          </a:ln>
        </p:spPr>
      </p:cxnSp>
      <p:sp>
        <p:nvSpPr>
          <p:cNvPr id="4690" name="Google Shape;4690;p64"/>
          <p:cNvSpPr/>
          <p:nvPr/>
        </p:nvSpPr>
        <p:spPr>
          <a:xfrm>
            <a:off x="4930475" y="1333013"/>
            <a:ext cx="668400" cy="501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“u”</a:t>
            </a:r>
            <a:endParaRPr sz="1600">
              <a:latin typeface="Georgia"/>
              <a:ea typeface="Georgia"/>
              <a:cs typeface="Georgia"/>
              <a:sym typeface="Georgia"/>
            </a:endParaRPr>
          </a:p>
        </p:txBody>
      </p:sp>
      <p:cxnSp>
        <p:nvCxnSpPr>
          <p:cNvPr id="4691" name="Google Shape;4691;p64"/>
          <p:cNvCxnSpPr>
            <a:stCxn id="4684" idx="1"/>
            <a:endCxn id="4690" idx="2"/>
          </p:cNvCxnSpPr>
          <p:nvPr/>
        </p:nvCxnSpPr>
        <p:spPr>
          <a:xfrm rot="10800000">
            <a:off x="4930474" y="1583575"/>
            <a:ext cx="138900" cy="2540100"/>
          </a:xfrm>
          <a:prstGeom prst="curvedConnector3">
            <a:avLst>
              <a:gd fmla="val 494366" name="adj1"/>
            </a:avLst>
          </a:prstGeom>
          <a:noFill/>
          <a:ln cap="flat" cmpd="sng" w="9525">
            <a:solidFill>
              <a:schemeClr val="dk2"/>
            </a:solidFill>
            <a:prstDash val="solid"/>
            <a:round/>
            <a:headEnd len="med" w="med" type="none"/>
            <a:tailEnd len="med" w="med" type="triangle"/>
          </a:ln>
        </p:spPr>
      </p:cxnSp>
      <p:cxnSp>
        <p:nvCxnSpPr>
          <p:cNvPr id="4692" name="Google Shape;4692;p64"/>
          <p:cNvCxnSpPr>
            <a:stCxn id="4677" idx="3"/>
            <a:endCxn id="4690" idx="6"/>
          </p:cNvCxnSpPr>
          <p:nvPr/>
        </p:nvCxnSpPr>
        <p:spPr>
          <a:xfrm flipH="1" rot="10800000">
            <a:off x="5598899" y="1583375"/>
            <a:ext cx="600" cy="1354500"/>
          </a:xfrm>
          <a:prstGeom prst="curvedConnector3">
            <a:avLst>
              <a:gd fmla="val 396875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6" name="Shape 4696"/>
        <p:cNvGrpSpPr/>
        <p:nvPr/>
      </p:nvGrpSpPr>
      <p:grpSpPr>
        <a:xfrm>
          <a:off x="0" y="0"/>
          <a:ext cx="0" cy="0"/>
          <a:chOff x="0" y="0"/>
          <a:chExt cx="0" cy="0"/>
        </a:xfrm>
      </p:grpSpPr>
      <p:sp>
        <p:nvSpPr>
          <p:cNvPr id="4697" name="Google Shape;4697;p6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Character Language Model</a:t>
            </a:r>
            <a:endParaRPr/>
          </a:p>
        </p:txBody>
      </p:sp>
      <p:sp>
        <p:nvSpPr>
          <p:cNvPr id="4698" name="Google Shape;4698;p6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1597F"/>
              </a:buClr>
              <a:buSzPts val="1800"/>
              <a:buChar char="-"/>
            </a:pPr>
            <a:r>
              <a:rPr lang="en" sz="1800"/>
              <a:t>BiLSTM trainiert darauf, nächstes Zeichen im Text vorherzusagen</a:t>
            </a:r>
            <a:endParaRPr sz="1800"/>
          </a:p>
          <a:p>
            <a:pPr indent="-342900" lvl="0" marL="457200" rtl="0" algn="l">
              <a:spcBef>
                <a:spcPts val="0"/>
              </a:spcBef>
              <a:spcAft>
                <a:spcPts val="0"/>
              </a:spcAft>
              <a:buClr>
                <a:srgbClr val="01597F"/>
              </a:buClr>
              <a:buSzPts val="1800"/>
              <a:buChar char="-"/>
            </a:pPr>
            <a:r>
              <a:rPr lang="en" sz="1800"/>
              <a:t>These: BiLSTM lernt dabei Syntax, Semantik, Morphologie, Wortbildung</a:t>
            </a:r>
            <a:endParaRPr sz="1800"/>
          </a:p>
          <a:p>
            <a:pPr indent="-342900" lvl="0" marL="457200" rtl="0" algn="l">
              <a:spcBef>
                <a:spcPts val="0"/>
              </a:spcBef>
              <a:spcAft>
                <a:spcPts val="0"/>
              </a:spcAft>
              <a:buClr>
                <a:srgbClr val="01597F"/>
              </a:buClr>
              <a:buSzPts val="1800"/>
              <a:buChar char="-"/>
            </a:pPr>
            <a:r>
              <a:rPr lang="en" sz="1800"/>
              <a:t>Effektiv bei Rechtschreibfehlern, seltenen Wörtern, </a:t>
            </a:r>
            <a:r>
              <a:rPr lang="en" sz="1800"/>
              <a:t>Neuschöpfungen</a:t>
            </a:r>
            <a:endParaRPr sz="1800"/>
          </a:p>
          <a:p>
            <a:pPr indent="-342900" lvl="0" marL="457200" rtl="0" algn="l">
              <a:spcBef>
                <a:spcPts val="0"/>
              </a:spcBef>
              <a:spcAft>
                <a:spcPts val="0"/>
              </a:spcAft>
              <a:buClr>
                <a:srgbClr val="01597F"/>
              </a:buClr>
              <a:buSzPts val="1800"/>
              <a:buChar char="-"/>
            </a:pPr>
            <a:r>
              <a:rPr lang="en" sz="1800"/>
              <a:t>Effizient: muss eine Verteilung über ~40 Zeichen lernen</a:t>
            </a:r>
            <a:endParaRPr sz="1800"/>
          </a:p>
          <a:p>
            <a:pPr indent="-342900" lvl="1" marL="914400" rtl="0" algn="l">
              <a:spcBef>
                <a:spcPts val="0"/>
              </a:spcBef>
              <a:spcAft>
                <a:spcPts val="0"/>
              </a:spcAft>
              <a:buSzPts val="1800"/>
              <a:buChar char="-"/>
            </a:pPr>
            <a:r>
              <a:rPr lang="en" sz="1800"/>
              <a:t>Word Embeddings: Verteilung über ~100k - 1Million</a:t>
            </a:r>
            <a:endParaRPr sz="1800"/>
          </a:p>
          <a:p>
            <a:pPr indent="-342900" lvl="0" marL="457200" rtl="0" algn="l">
              <a:spcBef>
                <a:spcPts val="0"/>
              </a:spcBef>
              <a:spcAft>
                <a:spcPts val="0"/>
              </a:spcAft>
              <a:buClr>
                <a:srgbClr val="01597F"/>
              </a:buClr>
              <a:buSzPts val="1800"/>
              <a:buChar char="-"/>
            </a:pPr>
            <a:r>
              <a:rPr lang="en" sz="1800"/>
              <a:t>Ergibt “Contextualized String Embeddings”</a:t>
            </a:r>
            <a:endParaRPr sz="1800"/>
          </a:p>
          <a:p>
            <a:pPr indent="0" lvl="0" marL="914400" rtl="0" algn="l">
              <a:spcBef>
                <a:spcPts val="600"/>
              </a:spcBef>
              <a:spcAft>
                <a:spcPts val="0"/>
              </a:spcAft>
              <a:buNone/>
            </a:pPr>
            <a:r>
              <a:rPr lang="en" sz="1800"/>
              <a:t> </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2" name="Shape 4702"/>
        <p:cNvGrpSpPr/>
        <p:nvPr/>
      </p:nvGrpSpPr>
      <p:grpSpPr>
        <a:xfrm>
          <a:off x="0" y="0"/>
          <a:ext cx="0" cy="0"/>
          <a:chOff x="0" y="0"/>
          <a:chExt cx="0" cy="0"/>
        </a:xfrm>
      </p:grpSpPr>
      <p:sp>
        <p:nvSpPr>
          <p:cNvPr id="4703" name="Google Shape;4703;p66"/>
          <p:cNvSpPr txBox="1"/>
          <p:nvPr>
            <p:ph type="title"/>
          </p:nvPr>
        </p:nvSpPr>
        <p:spPr>
          <a:xfrm>
            <a:off x="413500" y="205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Contextual String Embeddings</a:t>
            </a:r>
            <a:endParaRPr/>
          </a:p>
        </p:txBody>
      </p:sp>
      <p:pic>
        <p:nvPicPr>
          <p:cNvPr id="4704" name="Google Shape;4704;p66"/>
          <p:cNvPicPr preferRelativeResize="0"/>
          <p:nvPr/>
        </p:nvPicPr>
        <p:blipFill>
          <a:blip r:embed="rId3">
            <a:alphaModFix/>
          </a:blip>
          <a:stretch>
            <a:fillRect/>
          </a:stretch>
        </p:blipFill>
        <p:spPr>
          <a:xfrm>
            <a:off x="609600" y="1837125"/>
            <a:ext cx="6968825" cy="2772976"/>
          </a:xfrm>
          <a:prstGeom prst="rect">
            <a:avLst/>
          </a:prstGeom>
          <a:noFill/>
          <a:ln>
            <a:noFill/>
          </a:ln>
        </p:spPr>
      </p:pic>
      <p:sp>
        <p:nvSpPr>
          <p:cNvPr id="4705" name="Google Shape;4705;p66"/>
          <p:cNvSpPr txBox="1"/>
          <p:nvPr/>
        </p:nvSpPr>
        <p:spPr>
          <a:xfrm>
            <a:off x="0" y="4767950"/>
            <a:ext cx="79890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http://alanakbik.github.io/papers/coling2018.pdf</a:t>
            </a:r>
            <a:endParaRPr/>
          </a:p>
        </p:txBody>
      </p:sp>
      <p:sp>
        <p:nvSpPr>
          <p:cNvPr id="4706" name="Google Shape;4706;p66"/>
          <p:cNvSpPr txBox="1"/>
          <p:nvPr/>
        </p:nvSpPr>
        <p:spPr>
          <a:xfrm>
            <a:off x="5148675" y="1229725"/>
            <a:ext cx="2406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“Washington” the person… </a:t>
            </a:r>
            <a:endParaRPr>
              <a:latin typeface="Titillium Web Light"/>
              <a:ea typeface="Titillium Web Light"/>
              <a:cs typeface="Titillium Web Light"/>
              <a:sym typeface="Titillium Web Light"/>
            </a:endParaRPr>
          </a:p>
        </p:txBody>
      </p:sp>
      <p:cxnSp>
        <p:nvCxnSpPr>
          <p:cNvPr id="4707" name="Google Shape;4707;p66"/>
          <p:cNvCxnSpPr>
            <a:stCxn id="4706" idx="1"/>
            <a:endCxn id="4704" idx="0"/>
          </p:cNvCxnSpPr>
          <p:nvPr/>
        </p:nvCxnSpPr>
        <p:spPr>
          <a:xfrm flipH="1">
            <a:off x="4093875" y="1439125"/>
            <a:ext cx="1054800" cy="39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1" name="Shape 4711"/>
        <p:cNvGrpSpPr/>
        <p:nvPr/>
      </p:nvGrpSpPr>
      <p:grpSpPr>
        <a:xfrm>
          <a:off x="0" y="0"/>
          <a:ext cx="0" cy="0"/>
          <a:chOff x="0" y="0"/>
          <a:chExt cx="0" cy="0"/>
        </a:xfrm>
      </p:grpSpPr>
      <p:sp>
        <p:nvSpPr>
          <p:cNvPr id="4712" name="Google Shape;4712;p6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4713" name="Google Shape;4713;p6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 mit Flair NLP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7" name="Shape 4717"/>
        <p:cNvGrpSpPr/>
        <p:nvPr/>
      </p:nvGrpSpPr>
      <p:grpSpPr>
        <a:xfrm>
          <a:off x="0" y="0"/>
          <a:ext cx="0" cy="0"/>
          <a:chOff x="0" y="0"/>
          <a:chExt cx="0" cy="0"/>
        </a:xfrm>
      </p:grpSpPr>
      <p:sp>
        <p:nvSpPr>
          <p:cNvPr id="4718" name="Google Shape;4718;p68"/>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in NLP</a:t>
            </a:r>
            <a:endParaRPr/>
          </a:p>
        </p:txBody>
      </p:sp>
      <p:sp>
        <p:nvSpPr>
          <p:cNvPr id="4719" name="Google Shape;4719;p68"/>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3" name="Shape 4723"/>
        <p:cNvGrpSpPr/>
        <p:nvPr/>
      </p:nvGrpSpPr>
      <p:grpSpPr>
        <a:xfrm>
          <a:off x="0" y="0"/>
          <a:ext cx="0" cy="0"/>
          <a:chOff x="0" y="0"/>
          <a:chExt cx="0" cy="0"/>
        </a:xfrm>
      </p:grpSpPr>
      <p:sp>
        <p:nvSpPr>
          <p:cNvPr id="4724" name="Google Shape;4724;p69"/>
          <p:cNvSpPr txBox="1"/>
          <p:nvPr>
            <p:ph type="title"/>
          </p:nvPr>
        </p:nvSpPr>
        <p:spPr>
          <a:xfrm>
            <a:off x="413500" y="510775"/>
            <a:ext cx="45165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a:t>
            </a:r>
            <a:endParaRPr/>
          </a:p>
        </p:txBody>
      </p:sp>
      <p:sp>
        <p:nvSpPr>
          <p:cNvPr id="4725" name="Google Shape;4725;p69"/>
          <p:cNvSpPr txBox="1"/>
          <p:nvPr/>
        </p:nvSpPr>
        <p:spPr>
          <a:xfrm>
            <a:off x="3484475" y="2559475"/>
            <a:ext cx="4241100" cy="23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 “</a:t>
            </a:r>
            <a:r>
              <a:rPr lang="en" sz="1000">
                <a:latin typeface="Courier New"/>
                <a:ea typeface="Courier New"/>
                <a:cs typeface="Courier New"/>
                <a:sym typeface="Courier New"/>
              </a:rPr>
              <a:t>Pruefen”</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('Kontrollieren', 0.7114437222480774)</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('Ueberpruefen', 0.7037202715873718)</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('Legen', 0.6845477819442749)</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('Sichern', 0.6708133220672607)</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('Verschaffen', 0.6402871608734131)</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('Bewerten', 0.6358546614646912)</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('Ausfuellen', 0.6320009231567383)</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('Erstellen', 0.6316120028495789)</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('Beantragen', 0.6310417056083679)</a:t>
            </a:r>
            <a:endParaRPr sz="1000">
              <a:latin typeface="Courier New"/>
              <a:ea typeface="Courier New"/>
              <a:cs typeface="Courier New"/>
              <a:sym typeface="Courier New"/>
            </a:endParaRPr>
          </a:p>
          <a:p>
            <a:pPr indent="0" lvl="0" marL="914400" rtl="0" algn="l">
              <a:spcBef>
                <a:spcPts val="0"/>
              </a:spcBef>
              <a:spcAft>
                <a:spcPts val="0"/>
              </a:spcAft>
              <a:buNone/>
            </a:pPr>
            <a:r>
              <a:rPr lang="en" sz="1000">
                <a:latin typeface="Courier New"/>
                <a:ea typeface="Courier New"/>
                <a:cs typeface="Courier New"/>
                <a:sym typeface="Courier New"/>
              </a:rPr>
              <a:t>('Bringen', 0.62840336561203)</a:t>
            </a:r>
            <a:endParaRPr sz="1000">
              <a:latin typeface="Courier New"/>
              <a:ea typeface="Courier New"/>
              <a:cs typeface="Courier New"/>
              <a:sym typeface="Courier New"/>
            </a:endParaRPr>
          </a:p>
        </p:txBody>
      </p:sp>
      <p:sp>
        <p:nvSpPr>
          <p:cNvPr id="4726" name="Google Shape;4726;p69"/>
          <p:cNvSpPr/>
          <p:nvPr/>
        </p:nvSpPr>
        <p:spPr>
          <a:xfrm rot="5400000">
            <a:off x="3885175" y="3266175"/>
            <a:ext cx="487200" cy="3345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9"/>
          <p:cNvSpPr txBox="1"/>
          <p:nvPr/>
        </p:nvSpPr>
        <p:spPr>
          <a:xfrm>
            <a:off x="5301750" y="1992275"/>
            <a:ext cx="13392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“Most Similar”</a:t>
            </a:r>
            <a:endParaRPr>
              <a:latin typeface="Titillium Web Light"/>
              <a:ea typeface="Titillium Web Light"/>
              <a:cs typeface="Titillium Web Light"/>
              <a:sym typeface="Titillium Web Light"/>
            </a:endParaRPr>
          </a:p>
        </p:txBody>
      </p:sp>
      <p:sp>
        <p:nvSpPr>
          <p:cNvPr id="4728" name="Google Shape;4728;p69"/>
          <p:cNvSpPr txBox="1"/>
          <p:nvPr/>
        </p:nvSpPr>
        <p:spPr>
          <a:xfrm>
            <a:off x="400850" y="3819050"/>
            <a:ext cx="24144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Fahrschein _________</a:t>
            </a:r>
            <a:endParaRPr>
              <a:latin typeface="Titillium Web Light"/>
              <a:ea typeface="Titillium Web Light"/>
              <a:cs typeface="Titillium Web Light"/>
              <a:sym typeface="Titillium Web Light"/>
            </a:endParaRPr>
          </a:p>
        </p:txBody>
      </p:sp>
      <p:grpSp>
        <p:nvGrpSpPr>
          <p:cNvPr id="4729" name="Google Shape;4729;p69"/>
          <p:cNvGrpSpPr/>
          <p:nvPr/>
        </p:nvGrpSpPr>
        <p:grpSpPr>
          <a:xfrm>
            <a:off x="583450" y="3347200"/>
            <a:ext cx="1562400" cy="172500"/>
            <a:chOff x="507250" y="3271000"/>
            <a:chExt cx="1562400" cy="172500"/>
          </a:xfrm>
        </p:grpSpPr>
        <p:sp>
          <p:nvSpPr>
            <p:cNvPr id="4730" name="Google Shape;4730;p69"/>
            <p:cNvSpPr/>
            <p:nvPr/>
          </p:nvSpPr>
          <p:spPr>
            <a:xfrm>
              <a:off x="507250" y="3271000"/>
              <a:ext cx="1562400" cy="1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1" name="Google Shape;4731;p69"/>
            <p:cNvCxnSpPr/>
            <p:nvPr/>
          </p:nvCxnSpPr>
          <p:spPr>
            <a:xfrm>
              <a:off x="750725" y="3271000"/>
              <a:ext cx="0" cy="172500"/>
            </a:xfrm>
            <a:prstGeom prst="straightConnector1">
              <a:avLst/>
            </a:prstGeom>
            <a:noFill/>
            <a:ln cap="flat" cmpd="sng" w="9525">
              <a:solidFill>
                <a:schemeClr val="dk2"/>
              </a:solidFill>
              <a:prstDash val="solid"/>
              <a:round/>
              <a:headEnd len="med" w="med" type="none"/>
              <a:tailEnd len="med" w="med" type="none"/>
            </a:ln>
          </p:spPr>
        </p:cxnSp>
        <p:cxnSp>
          <p:nvCxnSpPr>
            <p:cNvPr id="4732" name="Google Shape;4732;p69"/>
            <p:cNvCxnSpPr/>
            <p:nvPr/>
          </p:nvCxnSpPr>
          <p:spPr>
            <a:xfrm flipH="1">
              <a:off x="1024575" y="3281125"/>
              <a:ext cx="10200" cy="142200"/>
            </a:xfrm>
            <a:prstGeom prst="straightConnector1">
              <a:avLst/>
            </a:prstGeom>
            <a:noFill/>
            <a:ln cap="flat" cmpd="sng" w="9525">
              <a:solidFill>
                <a:schemeClr val="dk2"/>
              </a:solidFill>
              <a:prstDash val="solid"/>
              <a:round/>
              <a:headEnd len="med" w="med" type="none"/>
              <a:tailEnd len="med" w="med" type="none"/>
            </a:ln>
          </p:spPr>
        </p:cxnSp>
        <p:cxnSp>
          <p:nvCxnSpPr>
            <p:cNvPr id="4733" name="Google Shape;4733;p69"/>
            <p:cNvCxnSpPr>
              <a:stCxn id="4730" idx="0"/>
              <a:endCxn id="4730" idx="2"/>
            </p:cNvCxnSpPr>
            <p:nvPr/>
          </p:nvCxnSpPr>
          <p:spPr>
            <a:xfrm>
              <a:off x="12884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734" name="Google Shape;4734;p69"/>
            <p:cNvCxnSpPr/>
            <p:nvPr/>
          </p:nvCxnSpPr>
          <p:spPr>
            <a:xfrm>
              <a:off x="15932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735" name="Google Shape;4735;p69"/>
            <p:cNvCxnSpPr/>
            <p:nvPr/>
          </p:nvCxnSpPr>
          <p:spPr>
            <a:xfrm>
              <a:off x="1821850" y="3271000"/>
              <a:ext cx="0" cy="162300"/>
            </a:xfrm>
            <a:prstGeom prst="straightConnector1">
              <a:avLst/>
            </a:prstGeom>
            <a:noFill/>
            <a:ln cap="flat" cmpd="sng" w="9525">
              <a:solidFill>
                <a:schemeClr val="dk2"/>
              </a:solidFill>
              <a:prstDash val="solid"/>
              <a:round/>
              <a:headEnd len="med" w="med" type="none"/>
              <a:tailEnd len="med" w="med" type="none"/>
            </a:ln>
          </p:spPr>
        </p:cxnSp>
      </p:grpSp>
      <p:cxnSp>
        <p:nvCxnSpPr>
          <p:cNvPr id="4736" name="Google Shape;4736;p69"/>
          <p:cNvCxnSpPr>
            <a:stCxn id="4730" idx="0"/>
          </p:cNvCxnSpPr>
          <p:nvPr/>
        </p:nvCxnSpPr>
        <p:spPr>
          <a:xfrm rot="10800000">
            <a:off x="1364650" y="2916100"/>
            <a:ext cx="0" cy="431100"/>
          </a:xfrm>
          <a:prstGeom prst="straightConnector1">
            <a:avLst/>
          </a:prstGeom>
          <a:noFill/>
          <a:ln cap="flat" cmpd="sng" w="9525">
            <a:solidFill>
              <a:schemeClr val="dk2"/>
            </a:solidFill>
            <a:prstDash val="solid"/>
            <a:round/>
            <a:headEnd len="med" w="med" type="none"/>
            <a:tailEnd len="med" w="med" type="triangle"/>
          </a:ln>
        </p:spPr>
      </p:cxnSp>
      <p:sp>
        <p:nvSpPr>
          <p:cNvPr id="4737" name="Google Shape;4737;p69"/>
          <p:cNvSpPr txBox="1"/>
          <p:nvPr/>
        </p:nvSpPr>
        <p:spPr>
          <a:xfrm>
            <a:off x="817000" y="2501250"/>
            <a:ext cx="10551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 “Pruefen”</a:t>
            </a:r>
            <a:endParaRPr>
              <a:latin typeface="Titillium Web Light"/>
              <a:ea typeface="Titillium Web Light"/>
              <a:cs typeface="Titillium Web Light"/>
              <a:sym typeface="Titillium Web Light"/>
            </a:endParaRPr>
          </a:p>
        </p:txBody>
      </p:sp>
      <p:cxnSp>
        <p:nvCxnSpPr>
          <p:cNvPr id="4738" name="Google Shape;4738;p69"/>
          <p:cNvCxnSpPr>
            <a:stCxn id="4728" idx="1"/>
            <a:endCxn id="4728" idx="2"/>
          </p:cNvCxnSpPr>
          <p:nvPr/>
        </p:nvCxnSpPr>
        <p:spPr>
          <a:xfrm>
            <a:off x="400850" y="3950900"/>
            <a:ext cx="1207200" cy="132000"/>
          </a:xfrm>
          <a:prstGeom prst="curvedConnector4">
            <a:avLst>
              <a:gd fmla="val -19725" name="adj1"/>
              <a:gd fmla="val 280284" name="adj2"/>
            </a:avLst>
          </a:prstGeom>
          <a:noFill/>
          <a:ln cap="flat" cmpd="sng" w="9525">
            <a:solidFill>
              <a:schemeClr val="dk2"/>
            </a:solidFill>
            <a:prstDash val="solid"/>
            <a:round/>
            <a:headEnd len="med" w="med" type="none"/>
            <a:tailEnd len="med" w="med" type="triangle"/>
          </a:ln>
        </p:spPr>
      </p:cxnSp>
      <p:cxnSp>
        <p:nvCxnSpPr>
          <p:cNvPr id="4739" name="Google Shape;4739;p69"/>
          <p:cNvCxnSpPr/>
          <p:nvPr/>
        </p:nvCxnSpPr>
        <p:spPr>
          <a:xfrm flipH="1" rot="10800000">
            <a:off x="705200" y="3585725"/>
            <a:ext cx="182700" cy="162300"/>
          </a:xfrm>
          <a:prstGeom prst="straightConnector1">
            <a:avLst/>
          </a:prstGeom>
          <a:noFill/>
          <a:ln cap="flat" cmpd="sng" w="9525">
            <a:solidFill>
              <a:schemeClr val="dk2"/>
            </a:solidFill>
            <a:prstDash val="solid"/>
            <a:round/>
            <a:headEnd len="med" w="med" type="none"/>
            <a:tailEnd len="med" w="med" type="triangle"/>
          </a:ln>
        </p:spPr>
      </p:cxnSp>
      <p:cxnSp>
        <p:nvCxnSpPr>
          <p:cNvPr id="4740" name="Google Shape;4740;p69"/>
          <p:cNvCxnSpPr/>
          <p:nvPr/>
        </p:nvCxnSpPr>
        <p:spPr>
          <a:xfrm rot="10800000">
            <a:off x="1151475" y="3489300"/>
            <a:ext cx="71100" cy="263700"/>
          </a:xfrm>
          <a:prstGeom prst="straightConnector1">
            <a:avLst/>
          </a:prstGeom>
          <a:noFill/>
          <a:ln cap="flat" cmpd="sng" w="9525">
            <a:solidFill>
              <a:schemeClr val="dk2"/>
            </a:solidFill>
            <a:prstDash val="solid"/>
            <a:round/>
            <a:headEnd len="med" w="med" type="none"/>
            <a:tailEnd len="med" w="med" type="triangle"/>
          </a:ln>
        </p:spPr>
      </p:cxnSp>
      <p:sp>
        <p:nvSpPr>
          <p:cNvPr id="4741" name="Google Shape;4741;p69"/>
          <p:cNvSpPr txBox="1"/>
          <p:nvPr/>
        </p:nvSpPr>
        <p:spPr>
          <a:xfrm>
            <a:off x="120150" y="1992275"/>
            <a:ext cx="1766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“Word from Context”</a:t>
            </a:r>
            <a:endParaRPr>
              <a:latin typeface="Titillium Web Light"/>
              <a:ea typeface="Titillium Web Light"/>
              <a:cs typeface="Titillium Web Light"/>
              <a:sym typeface="Titillium Web Light"/>
            </a:endParaRPr>
          </a:p>
        </p:txBody>
      </p:sp>
      <p:grpSp>
        <p:nvGrpSpPr>
          <p:cNvPr id="4742" name="Google Shape;4742;p69"/>
          <p:cNvGrpSpPr/>
          <p:nvPr/>
        </p:nvGrpSpPr>
        <p:grpSpPr>
          <a:xfrm>
            <a:off x="3250450" y="2890000"/>
            <a:ext cx="1562400" cy="172500"/>
            <a:chOff x="507250" y="3271000"/>
            <a:chExt cx="1562400" cy="172500"/>
          </a:xfrm>
        </p:grpSpPr>
        <p:sp>
          <p:nvSpPr>
            <p:cNvPr id="4743" name="Google Shape;4743;p69"/>
            <p:cNvSpPr/>
            <p:nvPr/>
          </p:nvSpPr>
          <p:spPr>
            <a:xfrm>
              <a:off x="507250" y="3271000"/>
              <a:ext cx="1562400" cy="1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4" name="Google Shape;4744;p69"/>
            <p:cNvCxnSpPr/>
            <p:nvPr/>
          </p:nvCxnSpPr>
          <p:spPr>
            <a:xfrm>
              <a:off x="750725" y="3271000"/>
              <a:ext cx="0" cy="172500"/>
            </a:xfrm>
            <a:prstGeom prst="straightConnector1">
              <a:avLst/>
            </a:prstGeom>
            <a:noFill/>
            <a:ln cap="flat" cmpd="sng" w="9525">
              <a:solidFill>
                <a:schemeClr val="dk2"/>
              </a:solidFill>
              <a:prstDash val="solid"/>
              <a:round/>
              <a:headEnd len="med" w="med" type="none"/>
              <a:tailEnd len="med" w="med" type="none"/>
            </a:ln>
          </p:spPr>
        </p:cxnSp>
        <p:cxnSp>
          <p:nvCxnSpPr>
            <p:cNvPr id="4745" name="Google Shape;4745;p69"/>
            <p:cNvCxnSpPr/>
            <p:nvPr/>
          </p:nvCxnSpPr>
          <p:spPr>
            <a:xfrm flipH="1">
              <a:off x="1024575" y="3281125"/>
              <a:ext cx="10200" cy="142200"/>
            </a:xfrm>
            <a:prstGeom prst="straightConnector1">
              <a:avLst/>
            </a:prstGeom>
            <a:noFill/>
            <a:ln cap="flat" cmpd="sng" w="9525">
              <a:solidFill>
                <a:schemeClr val="dk2"/>
              </a:solidFill>
              <a:prstDash val="solid"/>
              <a:round/>
              <a:headEnd len="med" w="med" type="none"/>
              <a:tailEnd len="med" w="med" type="none"/>
            </a:ln>
          </p:spPr>
        </p:cxnSp>
        <p:cxnSp>
          <p:nvCxnSpPr>
            <p:cNvPr id="4746" name="Google Shape;4746;p69"/>
            <p:cNvCxnSpPr>
              <a:stCxn id="4743" idx="0"/>
              <a:endCxn id="4743" idx="2"/>
            </p:cNvCxnSpPr>
            <p:nvPr/>
          </p:nvCxnSpPr>
          <p:spPr>
            <a:xfrm>
              <a:off x="12884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747" name="Google Shape;4747;p69"/>
            <p:cNvCxnSpPr/>
            <p:nvPr/>
          </p:nvCxnSpPr>
          <p:spPr>
            <a:xfrm>
              <a:off x="15932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748" name="Google Shape;4748;p69"/>
            <p:cNvCxnSpPr/>
            <p:nvPr/>
          </p:nvCxnSpPr>
          <p:spPr>
            <a:xfrm>
              <a:off x="1821850" y="3271000"/>
              <a:ext cx="0" cy="162300"/>
            </a:xfrm>
            <a:prstGeom prst="straightConnector1">
              <a:avLst/>
            </a:prstGeom>
            <a:noFill/>
            <a:ln cap="flat" cmpd="sng" w="9525">
              <a:solidFill>
                <a:schemeClr val="dk2"/>
              </a:solidFill>
              <a:prstDash val="solid"/>
              <a:round/>
              <a:headEnd len="med" w="med" type="none"/>
              <a:tailEnd len="med" w="med" type="none"/>
            </a:ln>
          </p:spPr>
        </p:cxnSp>
      </p:grpSp>
      <p:cxnSp>
        <p:nvCxnSpPr>
          <p:cNvPr id="4749" name="Google Shape;4749;p69"/>
          <p:cNvCxnSpPr>
            <a:stCxn id="4730" idx="3"/>
            <a:endCxn id="4743" idx="1"/>
          </p:cNvCxnSpPr>
          <p:nvPr/>
        </p:nvCxnSpPr>
        <p:spPr>
          <a:xfrm flipH="1" rot="10800000">
            <a:off x="2145850" y="2971150"/>
            <a:ext cx="1104600" cy="457200"/>
          </a:xfrm>
          <a:prstGeom prst="straightConnector1">
            <a:avLst/>
          </a:prstGeom>
          <a:noFill/>
          <a:ln cap="flat" cmpd="sng" w="9525">
            <a:solidFill>
              <a:schemeClr val="accent3"/>
            </a:solidFill>
            <a:prstDash val="solid"/>
            <a:round/>
            <a:headEnd len="med" w="med" type="none"/>
            <a:tailEnd len="med" w="med" type="triangle"/>
          </a:ln>
        </p:spPr>
      </p:cxnSp>
      <p:sp>
        <p:nvSpPr>
          <p:cNvPr id="4750" name="Google Shape;4750;p69"/>
          <p:cNvSpPr txBox="1"/>
          <p:nvPr/>
        </p:nvSpPr>
        <p:spPr>
          <a:xfrm>
            <a:off x="2201000" y="2276275"/>
            <a:ext cx="9786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“Transfer”</a:t>
            </a:r>
            <a:endParaRPr>
              <a:latin typeface="Titillium Web Light"/>
              <a:ea typeface="Titillium Web Light"/>
              <a:cs typeface="Titillium Web Light"/>
              <a:sym typeface="Titillium Web Light"/>
            </a:endParaRPr>
          </a:p>
        </p:txBody>
      </p:sp>
      <p:cxnSp>
        <p:nvCxnSpPr>
          <p:cNvPr id="4751" name="Google Shape;4751;p69"/>
          <p:cNvCxnSpPr>
            <a:stCxn id="4741" idx="0"/>
            <a:endCxn id="4727" idx="0"/>
          </p:cNvCxnSpPr>
          <p:nvPr/>
        </p:nvCxnSpPr>
        <p:spPr>
          <a:xfrm flipH="1" rot="-5400000">
            <a:off x="3487200" y="-491425"/>
            <a:ext cx="600" cy="4968000"/>
          </a:xfrm>
          <a:prstGeom prst="curvedConnector3">
            <a:avLst>
              <a:gd fmla="val -39687500" name="adj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5" name="Shape 4755"/>
        <p:cNvGrpSpPr/>
        <p:nvPr/>
      </p:nvGrpSpPr>
      <p:grpSpPr>
        <a:xfrm>
          <a:off x="0" y="0"/>
          <a:ext cx="0" cy="0"/>
          <a:chOff x="0" y="0"/>
          <a:chExt cx="0" cy="0"/>
        </a:xfrm>
      </p:grpSpPr>
      <p:sp>
        <p:nvSpPr>
          <p:cNvPr id="4756" name="Google Shape;4756;p70"/>
          <p:cNvSpPr/>
          <p:nvPr/>
        </p:nvSpPr>
        <p:spPr>
          <a:xfrm>
            <a:off x="4067900" y="2729800"/>
            <a:ext cx="2860800" cy="1737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rPr lang="en" sz="1200"/>
              <a:t>Deep</a:t>
            </a:r>
            <a:r>
              <a:rPr lang="en" sz="1200"/>
              <a:t> Embeddings</a:t>
            </a:r>
            <a:endParaRPr sz="1200"/>
          </a:p>
          <a:p>
            <a:pPr indent="0" lvl="0" marL="0" rtl="0" algn="ctr">
              <a:spcBef>
                <a:spcPts val="0"/>
              </a:spcBef>
              <a:spcAft>
                <a:spcPts val="0"/>
              </a:spcAft>
              <a:buNone/>
            </a:pPr>
            <a:r>
              <a:rPr lang="en" sz="1200"/>
              <a:t>(BERT)</a:t>
            </a:r>
            <a:endParaRPr sz="1200"/>
          </a:p>
        </p:txBody>
      </p:sp>
      <p:sp>
        <p:nvSpPr>
          <p:cNvPr id="4757" name="Google Shape;4757;p70"/>
          <p:cNvSpPr txBox="1"/>
          <p:nvPr>
            <p:ph type="title"/>
          </p:nvPr>
        </p:nvSpPr>
        <p:spPr>
          <a:xfrm>
            <a:off x="718300" y="358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 </a:t>
            </a:r>
            <a:r>
              <a:rPr lang="en" sz="1800"/>
              <a:t>Shallow vs. Deep</a:t>
            </a:r>
            <a:endParaRPr sz="1800"/>
          </a:p>
        </p:txBody>
      </p:sp>
      <p:sp>
        <p:nvSpPr>
          <p:cNvPr id="4758" name="Google Shape;4758;p70"/>
          <p:cNvSpPr/>
          <p:nvPr/>
        </p:nvSpPr>
        <p:spPr>
          <a:xfrm>
            <a:off x="791300" y="3800800"/>
            <a:ext cx="2860800" cy="666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sp>
        <p:nvSpPr>
          <p:cNvPr id="4759" name="Google Shape;4759;p70"/>
          <p:cNvSpPr/>
          <p:nvPr/>
        </p:nvSpPr>
        <p:spPr>
          <a:xfrm>
            <a:off x="831900" y="2105425"/>
            <a:ext cx="2759400" cy="1481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Model</a:t>
            </a:r>
            <a:endParaRPr/>
          </a:p>
          <a:p>
            <a:pPr indent="0" lvl="0" marL="0" rtl="0" algn="ctr">
              <a:spcBef>
                <a:spcPts val="0"/>
              </a:spcBef>
              <a:spcAft>
                <a:spcPts val="0"/>
              </a:spcAft>
              <a:buNone/>
            </a:pPr>
            <a:r>
              <a:rPr lang="en"/>
              <a:t>(e.g. LSTM-CRF for NER)</a:t>
            </a:r>
            <a:endParaRPr/>
          </a:p>
        </p:txBody>
      </p:sp>
      <p:sp>
        <p:nvSpPr>
          <p:cNvPr id="4760" name="Google Shape;4760;p70"/>
          <p:cNvSpPr txBox="1"/>
          <p:nvPr/>
        </p:nvSpPr>
        <p:spPr>
          <a:xfrm>
            <a:off x="1633575" y="4565225"/>
            <a:ext cx="10146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“Shallow”</a:t>
            </a:r>
            <a:endParaRPr>
              <a:latin typeface="Titillium Web Light"/>
              <a:ea typeface="Titillium Web Light"/>
              <a:cs typeface="Titillium Web Light"/>
              <a:sym typeface="Titillium Web Light"/>
            </a:endParaRPr>
          </a:p>
        </p:txBody>
      </p:sp>
      <p:sp>
        <p:nvSpPr>
          <p:cNvPr id="4761" name="Google Shape;4761;p70"/>
          <p:cNvSpPr/>
          <p:nvPr/>
        </p:nvSpPr>
        <p:spPr>
          <a:xfrm>
            <a:off x="4108500" y="2033475"/>
            <a:ext cx="2759400" cy="410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Model</a:t>
            </a:r>
            <a:endParaRPr/>
          </a:p>
        </p:txBody>
      </p:sp>
      <p:sp>
        <p:nvSpPr>
          <p:cNvPr id="4762" name="Google Shape;4762;p70"/>
          <p:cNvSpPr txBox="1"/>
          <p:nvPr/>
        </p:nvSpPr>
        <p:spPr>
          <a:xfrm>
            <a:off x="5052200" y="4548875"/>
            <a:ext cx="19599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“Deep”</a:t>
            </a:r>
            <a:endParaRPr>
              <a:latin typeface="Titillium Web Light"/>
              <a:ea typeface="Titillium Web Light"/>
              <a:cs typeface="Titillium Web Light"/>
              <a:sym typeface="Titillium Web Light"/>
            </a:endParaRPr>
          </a:p>
        </p:txBody>
      </p:sp>
      <p:cxnSp>
        <p:nvCxnSpPr>
          <p:cNvPr id="4763" name="Google Shape;4763;p70"/>
          <p:cNvCxnSpPr>
            <a:stCxn id="4758" idx="0"/>
            <a:endCxn id="4759" idx="2"/>
          </p:cNvCxnSpPr>
          <p:nvPr/>
        </p:nvCxnSpPr>
        <p:spPr>
          <a:xfrm rot="10800000">
            <a:off x="2211500" y="3586600"/>
            <a:ext cx="10200" cy="214200"/>
          </a:xfrm>
          <a:prstGeom prst="straightConnector1">
            <a:avLst/>
          </a:prstGeom>
          <a:noFill/>
          <a:ln cap="flat" cmpd="sng" w="9525">
            <a:solidFill>
              <a:schemeClr val="dk2"/>
            </a:solidFill>
            <a:prstDash val="solid"/>
            <a:round/>
            <a:headEnd len="med" w="med" type="none"/>
            <a:tailEnd len="med" w="med" type="triangle"/>
          </a:ln>
        </p:spPr>
      </p:cxnSp>
      <p:cxnSp>
        <p:nvCxnSpPr>
          <p:cNvPr id="4764" name="Google Shape;4764;p70"/>
          <p:cNvCxnSpPr>
            <a:stCxn id="4756" idx="0"/>
            <a:endCxn id="4761" idx="2"/>
          </p:cNvCxnSpPr>
          <p:nvPr/>
        </p:nvCxnSpPr>
        <p:spPr>
          <a:xfrm rot="10800000">
            <a:off x="5488100" y="2443600"/>
            <a:ext cx="10200" cy="286200"/>
          </a:xfrm>
          <a:prstGeom prst="straightConnector1">
            <a:avLst/>
          </a:prstGeom>
          <a:noFill/>
          <a:ln cap="flat" cmpd="sng" w="9525">
            <a:solidFill>
              <a:schemeClr val="dk2"/>
            </a:solidFill>
            <a:prstDash val="solid"/>
            <a:round/>
            <a:headEnd len="med" w="med" type="none"/>
            <a:tailEnd len="med" w="med" type="triangle"/>
          </a:ln>
        </p:spPr>
      </p:cxnSp>
      <p:grpSp>
        <p:nvGrpSpPr>
          <p:cNvPr id="4765" name="Google Shape;4765;p70"/>
          <p:cNvGrpSpPr/>
          <p:nvPr/>
        </p:nvGrpSpPr>
        <p:grpSpPr>
          <a:xfrm>
            <a:off x="4284438" y="2952175"/>
            <a:ext cx="2268738" cy="286200"/>
            <a:chOff x="4284438" y="2952175"/>
            <a:chExt cx="2268738" cy="286200"/>
          </a:xfrm>
        </p:grpSpPr>
        <p:sp>
          <p:nvSpPr>
            <p:cNvPr id="4766" name="Google Shape;4766;p70"/>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0"/>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1" name="Google Shape;4771;p70"/>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72" name="Google Shape;4772;p70"/>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73" name="Google Shape;4773;p70"/>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74" name="Google Shape;4774;p70"/>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775" name="Google Shape;4775;p70"/>
          <p:cNvGrpSpPr/>
          <p:nvPr/>
        </p:nvGrpSpPr>
        <p:grpSpPr>
          <a:xfrm>
            <a:off x="4284438" y="3714175"/>
            <a:ext cx="2268738" cy="286200"/>
            <a:chOff x="4284438" y="2952175"/>
            <a:chExt cx="2268738" cy="286200"/>
          </a:xfrm>
        </p:grpSpPr>
        <p:sp>
          <p:nvSpPr>
            <p:cNvPr id="4776" name="Google Shape;4776;p70"/>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0"/>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1" name="Google Shape;4781;p70"/>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82" name="Google Shape;4782;p70"/>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83" name="Google Shape;4783;p70"/>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84" name="Google Shape;4784;p70"/>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785" name="Google Shape;4785;p70"/>
          <p:cNvGrpSpPr/>
          <p:nvPr/>
        </p:nvGrpSpPr>
        <p:grpSpPr>
          <a:xfrm>
            <a:off x="4284438" y="3333175"/>
            <a:ext cx="2268738" cy="286200"/>
            <a:chOff x="4284438" y="2952175"/>
            <a:chExt cx="2268738" cy="286200"/>
          </a:xfrm>
        </p:grpSpPr>
        <p:sp>
          <p:nvSpPr>
            <p:cNvPr id="4786" name="Google Shape;4786;p70"/>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8" name="Google Shape;4788;p70"/>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89" name="Google Shape;4789;p70"/>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790" name="Google Shape;4790;p70"/>
          <p:cNvGrpSpPr/>
          <p:nvPr/>
        </p:nvGrpSpPr>
        <p:grpSpPr>
          <a:xfrm>
            <a:off x="1160238" y="4095175"/>
            <a:ext cx="2268738" cy="286200"/>
            <a:chOff x="4284438" y="2952175"/>
            <a:chExt cx="2268738" cy="286200"/>
          </a:xfrm>
        </p:grpSpPr>
        <p:sp>
          <p:nvSpPr>
            <p:cNvPr id="4791" name="Google Shape;4791;p70"/>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0"/>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0"/>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0"/>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6" name="Google Shape;4796;p70"/>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97" name="Google Shape;4797;p70"/>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98" name="Google Shape;4798;p70"/>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799" name="Google Shape;4799;p70"/>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00" name="Google Shape;4800;p70"/>
          <p:cNvGrpSpPr/>
          <p:nvPr/>
        </p:nvGrpSpPr>
        <p:grpSpPr>
          <a:xfrm>
            <a:off x="4284438" y="4095175"/>
            <a:ext cx="2268738" cy="286200"/>
            <a:chOff x="4284438" y="2952175"/>
            <a:chExt cx="2268738" cy="286200"/>
          </a:xfrm>
        </p:grpSpPr>
        <p:sp>
          <p:nvSpPr>
            <p:cNvPr id="4801" name="Google Shape;4801;p70"/>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0"/>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0"/>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6" name="Google Shape;4806;p70"/>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07" name="Google Shape;4807;p70"/>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08" name="Google Shape;4808;p70"/>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09" name="Google Shape;4809;p70"/>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3" name="Shape 4813"/>
        <p:cNvGrpSpPr/>
        <p:nvPr/>
      </p:nvGrpSpPr>
      <p:grpSpPr>
        <a:xfrm>
          <a:off x="0" y="0"/>
          <a:ext cx="0" cy="0"/>
          <a:chOff x="0" y="0"/>
          <a:chExt cx="0" cy="0"/>
        </a:xfrm>
      </p:grpSpPr>
      <p:sp>
        <p:nvSpPr>
          <p:cNvPr id="4814" name="Google Shape;4814;p71"/>
          <p:cNvSpPr/>
          <p:nvPr/>
        </p:nvSpPr>
        <p:spPr>
          <a:xfrm>
            <a:off x="4045800" y="2715275"/>
            <a:ext cx="1700700" cy="1737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t/>
            </a:r>
            <a:endParaRPr sz="1200"/>
          </a:p>
        </p:txBody>
      </p:sp>
      <p:sp>
        <p:nvSpPr>
          <p:cNvPr id="4815" name="Google Shape;4815;p71"/>
          <p:cNvSpPr txBox="1"/>
          <p:nvPr>
            <p:ph type="title"/>
          </p:nvPr>
        </p:nvSpPr>
        <p:spPr>
          <a:xfrm>
            <a:off x="642100" y="434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 </a:t>
            </a:r>
            <a:r>
              <a:rPr lang="en" sz="1800"/>
              <a:t>Feature Based vs. Fine-Tuning</a:t>
            </a:r>
            <a:endParaRPr sz="1800"/>
          </a:p>
        </p:txBody>
      </p:sp>
      <p:sp>
        <p:nvSpPr>
          <p:cNvPr id="4816" name="Google Shape;4816;p71"/>
          <p:cNvSpPr/>
          <p:nvPr/>
        </p:nvSpPr>
        <p:spPr>
          <a:xfrm>
            <a:off x="4108500" y="2109675"/>
            <a:ext cx="1633800" cy="410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Data</a:t>
            </a:r>
            <a:endParaRPr/>
          </a:p>
        </p:txBody>
      </p:sp>
      <p:sp>
        <p:nvSpPr>
          <p:cNvPr id="4817" name="Google Shape;4817;p71"/>
          <p:cNvSpPr txBox="1"/>
          <p:nvPr/>
        </p:nvSpPr>
        <p:spPr>
          <a:xfrm>
            <a:off x="5433200" y="4625075"/>
            <a:ext cx="19599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“Fine-Tuning”</a:t>
            </a:r>
            <a:endParaRPr>
              <a:latin typeface="Titillium Web Light"/>
              <a:ea typeface="Titillium Web Light"/>
              <a:cs typeface="Titillium Web Light"/>
              <a:sym typeface="Titillium Web Light"/>
            </a:endParaRPr>
          </a:p>
        </p:txBody>
      </p:sp>
      <p:grpSp>
        <p:nvGrpSpPr>
          <p:cNvPr id="4818" name="Google Shape;4818;p71"/>
          <p:cNvGrpSpPr/>
          <p:nvPr/>
        </p:nvGrpSpPr>
        <p:grpSpPr>
          <a:xfrm>
            <a:off x="4196590" y="2952175"/>
            <a:ext cx="1348764" cy="286200"/>
            <a:chOff x="4284438" y="2952175"/>
            <a:chExt cx="2268738" cy="286200"/>
          </a:xfrm>
        </p:grpSpPr>
        <p:sp>
          <p:nvSpPr>
            <p:cNvPr id="4819" name="Google Shape;4819;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4" name="Google Shape;4824;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25" name="Google Shape;4825;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26" name="Google Shape;4826;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27" name="Google Shape;4827;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28" name="Google Shape;4828;p71"/>
          <p:cNvGrpSpPr/>
          <p:nvPr/>
        </p:nvGrpSpPr>
        <p:grpSpPr>
          <a:xfrm>
            <a:off x="4196590" y="3714175"/>
            <a:ext cx="1348764" cy="286200"/>
            <a:chOff x="4284438" y="2952175"/>
            <a:chExt cx="2268738" cy="286200"/>
          </a:xfrm>
        </p:grpSpPr>
        <p:sp>
          <p:nvSpPr>
            <p:cNvPr id="4829" name="Google Shape;4829;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4" name="Google Shape;4834;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35" name="Google Shape;4835;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36" name="Google Shape;4836;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37" name="Google Shape;4837;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38" name="Google Shape;4838;p71"/>
          <p:cNvGrpSpPr/>
          <p:nvPr/>
        </p:nvGrpSpPr>
        <p:grpSpPr>
          <a:xfrm>
            <a:off x="4196590" y="4095175"/>
            <a:ext cx="1348764" cy="286200"/>
            <a:chOff x="4284438" y="2952175"/>
            <a:chExt cx="2268738" cy="286200"/>
          </a:xfrm>
        </p:grpSpPr>
        <p:sp>
          <p:nvSpPr>
            <p:cNvPr id="4839" name="Google Shape;4839;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4" name="Google Shape;4844;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45" name="Google Shape;4845;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46" name="Google Shape;4846;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47" name="Google Shape;4847;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sp>
        <p:nvSpPr>
          <p:cNvPr id="4848" name="Google Shape;4848;p71"/>
          <p:cNvSpPr/>
          <p:nvPr/>
        </p:nvSpPr>
        <p:spPr>
          <a:xfrm>
            <a:off x="562700" y="2729800"/>
            <a:ext cx="2860800" cy="1737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tillium Web Light"/>
                <a:ea typeface="Titillium Web Light"/>
                <a:cs typeface="Titillium Web Light"/>
                <a:sym typeface="Titillium Web Light"/>
              </a:rPr>
              <a:t>              </a:t>
            </a:r>
            <a:r>
              <a:rPr lang="en">
                <a:solidFill>
                  <a:schemeClr val="dk1"/>
                </a:solidFill>
                <a:latin typeface="Titillium Web Light"/>
                <a:ea typeface="Titillium Web Light"/>
                <a:cs typeface="Titillium Web Light"/>
                <a:sym typeface="Titillium Web Light"/>
              </a:rPr>
              <a:t>Pretrained BERT</a:t>
            </a:r>
            <a:endParaRPr sz="1200"/>
          </a:p>
        </p:txBody>
      </p:sp>
      <p:sp>
        <p:nvSpPr>
          <p:cNvPr id="4849" name="Google Shape;4849;p71"/>
          <p:cNvSpPr/>
          <p:nvPr/>
        </p:nvSpPr>
        <p:spPr>
          <a:xfrm>
            <a:off x="603300" y="1576275"/>
            <a:ext cx="2759400" cy="410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a:t>
            </a:r>
            <a:r>
              <a:rPr lang="en"/>
              <a:t>Model</a:t>
            </a:r>
            <a:endParaRPr/>
          </a:p>
          <a:p>
            <a:pPr indent="0" lvl="0" marL="0" rtl="0" algn="ctr">
              <a:spcBef>
                <a:spcPts val="0"/>
              </a:spcBef>
              <a:spcAft>
                <a:spcPts val="0"/>
              </a:spcAft>
              <a:buNone/>
            </a:pPr>
            <a:r>
              <a:rPr lang="en"/>
              <a:t>(e.g. LSTM for NER)</a:t>
            </a:r>
            <a:endParaRPr/>
          </a:p>
        </p:txBody>
      </p:sp>
      <p:sp>
        <p:nvSpPr>
          <p:cNvPr id="4850" name="Google Shape;4850;p71"/>
          <p:cNvSpPr txBox="1"/>
          <p:nvPr/>
        </p:nvSpPr>
        <p:spPr>
          <a:xfrm>
            <a:off x="1013600" y="4625075"/>
            <a:ext cx="19599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“Feature-Based”</a:t>
            </a:r>
            <a:endParaRPr>
              <a:latin typeface="Titillium Web Light"/>
              <a:ea typeface="Titillium Web Light"/>
              <a:cs typeface="Titillium Web Light"/>
              <a:sym typeface="Titillium Web Light"/>
            </a:endParaRPr>
          </a:p>
        </p:txBody>
      </p:sp>
      <p:grpSp>
        <p:nvGrpSpPr>
          <p:cNvPr id="4851" name="Google Shape;4851;p71"/>
          <p:cNvGrpSpPr/>
          <p:nvPr/>
        </p:nvGrpSpPr>
        <p:grpSpPr>
          <a:xfrm>
            <a:off x="779238" y="2952175"/>
            <a:ext cx="2268738" cy="286200"/>
            <a:chOff x="4284438" y="2952175"/>
            <a:chExt cx="2268738" cy="286200"/>
          </a:xfrm>
        </p:grpSpPr>
        <p:sp>
          <p:nvSpPr>
            <p:cNvPr id="4852" name="Google Shape;485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7" name="Google Shape;4857;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58" name="Google Shape;4858;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59" name="Google Shape;4859;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60" name="Google Shape;4860;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61" name="Google Shape;4861;p71"/>
          <p:cNvGrpSpPr/>
          <p:nvPr/>
        </p:nvGrpSpPr>
        <p:grpSpPr>
          <a:xfrm>
            <a:off x="779238" y="3714175"/>
            <a:ext cx="2268738" cy="286200"/>
            <a:chOff x="4284438" y="2952175"/>
            <a:chExt cx="2268738" cy="286200"/>
          </a:xfrm>
        </p:grpSpPr>
        <p:sp>
          <p:nvSpPr>
            <p:cNvPr id="4862" name="Google Shape;486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7" name="Google Shape;4867;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68" name="Google Shape;4868;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69" name="Google Shape;4869;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70" name="Google Shape;4870;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71" name="Google Shape;4871;p71"/>
          <p:cNvGrpSpPr/>
          <p:nvPr/>
        </p:nvGrpSpPr>
        <p:grpSpPr>
          <a:xfrm>
            <a:off x="779238" y="3333175"/>
            <a:ext cx="2268738" cy="286200"/>
            <a:chOff x="4284438" y="2952175"/>
            <a:chExt cx="2268738" cy="286200"/>
          </a:xfrm>
        </p:grpSpPr>
        <p:sp>
          <p:nvSpPr>
            <p:cNvPr id="4872" name="Google Shape;487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4" name="Google Shape;4874;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75" name="Google Shape;4875;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76" name="Google Shape;4876;p71"/>
          <p:cNvGrpSpPr/>
          <p:nvPr/>
        </p:nvGrpSpPr>
        <p:grpSpPr>
          <a:xfrm>
            <a:off x="779238" y="4095175"/>
            <a:ext cx="2268738" cy="286200"/>
            <a:chOff x="4284438" y="2952175"/>
            <a:chExt cx="2268738" cy="286200"/>
          </a:xfrm>
        </p:grpSpPr>
        <p:sp>
          <p:nvSpPr>
            <p:cNvPr id="4877" name="Google Shape;4877;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2" name="Google Shape;4882;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83" name="Google Shape;4883;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84" name="Google Shape;4884;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85" name="Google Shape;4885;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886" name="Google Shape;4886;p71"/>
          <p:cNvGrpSpPr/>
          <p:nvPr/>
        </p:nvGrpSpPr>
        <p:grpSpPr>
          <a:xfrm>
            <a:off x="779238" y="2266375"/>
            <a:ext cx="2268738" cy="286200"/>
            <a:chOff x="4284438" y="2952175"/>
            <a:chExt cx="2268738" cy="286200"/>
          </a:xfrm>
        </p:grpSpPr>
        <p:sp>
          <p:nvSpPr>
            <p:cNvPr id="4887" name="Google Shape;4887;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2" name="Google Shape;4892;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93" name="Google Shape;4893;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94" name="Google Shape;4894;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895" name="Google Shape;4895;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cxnSp>
        <p:nvCxnSpPr>
          <p:cNvPr id="4896" name="Google Shape;4896;p71"/>
          <p:cNvCxnSpPr>
            <a:stCxn id="4848" idx="1"/>
            <a:endCxn id="4887" idx="2"/>
          </p:cNvCxnSpPr>
          <p:nvPr/>
        </p:nvCxnSpPr>
        <p:spPr>
          <a:xfrm flipH="1" rot="10800000">
            <a:off x="562700" y="2409400"/>
            <a:ext cx="216600" cy="1188900"/>
          </a:xfrm>
          <a:prstGeom prst="curvedConnector3">
            <a:avLst>
              <a:gd fmla="val -109938" name="adj1"/>
            </a:avLst>
          </a:prstGeom>
          <a:noFill/>
          <a:ln cap="flat" cmpd="sng" w="9525">
            <a:solidFill>
              <a:schemeClr val="dk2"/>
            </a:solidFill>
            <a:prstDash val="solid"/>
            <a:round/>
            <a:headEnd len="med" w="med" type="none"/>
            <a:tailEnd len="med" w="med" type="triangle"/>
          </a:ln>
        </p:spPr>
      </p:cxnSp>
      <p:sp>
        <p:nvSpPr>
          <p:cNvPr id="4897" name="Google Shape;4897;p71"/>
          <p:cNvSpPr/>
          <p:nvPr/>
        </p:nvSpPr>
        <p:spPr>
          <a:xfrm>
            <a:off x="5958550" y="1576275"/>
            <a:ext cx="1823700" cy="410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Model</a:t>
            </a:r>
            <a:endParaRPr/>
          </a:p>
        </p:txBody>
      </p:sp>
      <p:sp>
        <p:nvSpPr>
          <p:cNvPr id="4898" name="Google Shape;4898;p71"/>
          <p:cNvSpPr/>
          <p:nvPr/>
        </p:nvSpPr>
        <p:spPr>
          <a:xfrm>
            <a:off x="3672800" y="2301775"/>
            <a:ext cx="458100" cy="1412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1"/>
          <p:cNvSpPr/>
          <p:nvPr/>
        </p:nvSpPr>
        <p:spPr>
          <a:xfrm>
            <a:off x="6125300" y="2729800"/>
            <a:ext cx="1700700" cy="1737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t/>
            </a:r>
            <a:endParaRPr sz="1200"/>
          </a:p>
        </p:txBody>
      </p:sp>
      <p:cxnSp>
        <p:nvCxnSpPr>
          <p:cNvPr id="4900" name="Google Shape;4900;p71"/>
          <p:cNvCxnSpPr>
            <a:stCxn id="4889" idx="0"/>
            <a:endCxn id="4849" idx="2"/>
          </p:cNvCxnSpPr>
          <p:nvPr/>
        </p:nvCxnSpPr>
        <p:spPr>
          <a:xfrm flipH="1" rot="10800000">
            <a:off x="1911125" y="1986475"/>
            <a:ext cx="72000" cy="279900"/>
          </a:xfrm>
          <a:prstGeom prst="straightConnector1">
            <a:avLst/>
          </a:prstGeom>
          <a:noFill/>
          <a:ln cap="flat" cmpd="sng" w="9525">
            <a:solidFill>
              <a:schemeClr val="dk2"/>
            </a:solidFill>
            <a:prstDash val="solid"/>
            <a:round/>
            <a:headEnd len="med" w="med" type="none"/>
            <a:tailEnd len="med" w="med" type="triangle"/>
          </a:ln>
        </p:spPr>
      </p:cxnSp>
      <p:grpSp>
        <p:nvGrpSpPr>
          <p:cNvPr id="4901" name="Google Shape;4901;p71"/>
          <p:cNvGrpSpPr/>
          <p:nvPr/>
        </p:nvGrpSpPr>
        <p:grpSpPr>
          <a:xfrm>
            <a:off x="6330190" y="2875975"/>
            <a:ext cx="1348764" cy="286200"/>
            <a:chOff x="4284438" y="2952175"/>
            <a:chExt cx="2268738" cy="286200"/>
          </a:xfrm>
        </p:grpSpPr>
        <p:sp>
          <p:nvSpPr>
            <p:cNvPr id="4902" name="Google Shape;490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7" name="Google Shape;4907;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08" name="Google Shape;4908;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09" name="Google Shape;4909;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10" name="Google Shape;4910;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911" name="Google Shape;4911;p71"/>
          <p:cNvGrpSpPr/>
          <p:nvPr/>
        </p:nvGrpSpPr>
        <p:grpSpPr>
          <a:xfrm>
            <a:off x="6330190" y="3637975"/>
            <a:ext cx="1348764" cy="286200"/>
            <a:chOff x="4284438" y="2952175"/>
            <a:chExt cx="2268738" cy="286200"/>
          </a:xfrm>
        </p:grpSpPr>
        <p:sp>
          <p:nvSpPr>
            <p:cNvPr id="4912" name="Google Shape;491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7" name="Google Shape;4917;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18" name="Google Shape;4918;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19" name="Google Shape;4919;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20" name="Google Shape;4920;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grpSp>
        <p:nvGrpSpPr>
          <p:cNvPr id="4921" name="Google Shape;4921;p71"/>
          <p:cNvGrpSpPr/>
          <p:nvPr/>
        </p:nvGrpSpPr>
        <p:grpSpPr>
          <a:xfrm>
            <a:off x="6330190" y="4018975"/>
            <a:ext cx="1348764" cy="286200"/>
            <a:chOff x="4284438" y="2952175"/>
            <a:chExt cx="2268738" cy="286200"/>
          </a:xfrm>
        </p:grpSpPr>
        <p:sp>
          <p:nvSpPr>
            <p:cNvPr id="4922" name="Google Shape;4922;p71"/>
            <p:cNvSpPr/>
            <p:nvPr/>
          </p:nvSpPr>
          <p:spPr>
            <a:xfrm>
              <a:off x="4284438"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1"/>
            <p:cNvSpPr/>
            <p:nvPr/>
          </p:nvSpPr>
          <p:spPr>
            <a:xfrm>
              <a:off x="4736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1"/>
            <p:cNvSpPr/>
            <p:nvPr/>
          </p:nvSpPr>
          <p:spPr>
            <a:xfrm>
              <a:off x="52700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1"/>
            <p:cNvSpPr/>
            <p:nvPr/>
          </p:nvSpPr>
          <p:spPr>
            <a:xfrm>
              <a:off x="57272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1"/>
            <p:cNvSpPr/>
            <p:nvPr/>
          </p:nvSpPr>
          <p:spPr>
            <a:xfrm>
              <a:off x="6260675" y="2952175"/>
              <a:ext cx="292500" cy="28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7" name="Google Shape;4927;p71"/>
            <p:cNvCxnSpPr/>
            <p:nvPr/>
          </p:nvCxnSpPr>
          <p:spPr>
            <a:xfrm rot="10800000">
              <a:off x="44891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28" name="Google Shape;4928;p71"/>
            <p:cNvCxnSpPr/>
            <p:nvPr/>
          </p:nvCxnSpPr>
          <p:spPr>
            <a:xfrm rot="10800000">
              <a:off x="50225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29" name="Google Shape;4929;p71"/>
            <p:cNvCxnSpPr/>
            <p:nvPr/>
          </p:nvCxnSpPr>
          <p:spPr>
            <a:xfrm rot="10800000">
              <a:off x="5479725" y="3130775"/>
              <a:ext cx="294900" cy="0"/>
            </a:xfrm>
            <a:prstGeom prst="straightConnector1">
              <a:avLst/>
            </a:prstGeom>
            <a:noFill/>
            <a:ln cap="flat" cmpd="sng" w="9525">
              <a:solidFill>
                <a:schemeClr val="dk2"/>
              </a:solidFill>
              <a:prstDash val="solid"/>
              <a:round/>
              <a:headEnd len="med" w="med" type="triangle"/>
              <a:tailEnd len="med" w="med" type="triangle"/>
            </a:ln>
          </p:spPr>
        </p:cxnSp>
        <p:cxnSp>
          <p:nvCxnSpPr>
            <p:cNvPr id="4930" name="Google Shape;4930;p71"/>
            <p:cNvCxnSpPr/>
            <p:nvPr/>
          </p:nvCxnSpPr>
          <p:spPr>
            <a:xfrm rot="10800000">
              <a:off x="6013125" y="3130775"/>
              <a:ext cx="294900" cy="0"/>
            </a:xfrm>
            <a:prstGeom prst="straightConnector1">
              <a:avLst/>
            </a:prstGeom>
            <a:noFill/>
            <a:ln cap="flat" cmpd="sng" w="9525">
              <a:solidFill>
                <a:schemeClr val="dk2"/>
              </a:solidFill>
              <a:prstDash val="solid"/>
              <a:round/>
              <a:headEnd len="med" w="med" type="triangle"/>
              <a:tailEnd len="med" w="med" type="triangle"/>
            </a:ln>
          </p:spPr>
        </p:cxnSp>
      </p:grpSp>
      <p:sp>
        <p:nvSpPr>
          <p:cNvPr id="4931" name="Google Shape;4931;p71"/>
          <p:cNvSpPr txBox="1"/>
          <p:nvPr/>
        </p:nvSpPr>
        <p:spPr>
          <a:xfrm>
            <a:off x="4139000" y="3324800"/>
            <a:ext cx="15270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Pretrained BERT </a:t>
            </a:r>
            <a:endParaRPr>
              <a:latin typeface="Titillium Web Light"/>
              <a:ea typeface="Titillium Web Light"/>
              <a:cs typeface="Titillium Web Light"/>
              <a:sym typeface="Titillium Web Light"/>
            </a:endParaRPr>
          </a:p>
        </p:txBody>
      </p:sp>
      <p:cxnSp>
        <p:nvCxnSpPr>
          <p:cNvPr id="4932" name="Google Shape;4932;p71"/>
          <p:cNvCxnSpPr>
            <a:stCxn id="4814" idx="3"/>
            <a:endCxn id="4899" idx="1"/>
          </p:cNvCxnSpPr>
          <p:nvPr/>
        </p:nvCxnSpPr>
        <p:spPr>
          <a:xfrm>
            <a:off x="5746500" y="3583775"/>
            <a:ext cx="378900" cy="14400"/>
          </a:xfrm>
          <a:prstGeom prst="straightConnector1">
            <a:avLst/>
          </a:prstGeom>
          <a:noFill/>
          <a:ln cap="flat" cmpd="sng" w="9525">
            <a:solidFill>
              <a:schemeClr val="dk2"/>
            </a:solidFill>
            <a:prstDash val="solid"/>
            <a:round/>
            <a:headEnd len="med" w="med" type="none"/>
            <a:tailEnd len="med" w="med" type="triangle"/>
          </a:ln>
        </p:spPr>
      </p:cxnSp>
      <p:cxnSp>
        <p:nvCxnSpPr>
          <p:cNvPr id="4933" name="Google Shape;4933;p71"/>
          <p:cNvCxnSpPr>
            <a:stCxn id="4899" idx="3"/>
            <a:endCxn id="4897" idx="3"/>
          </p:cNvCxnSpPr>
          <p:nvPr/>
        </p:nvCxnSpPr>
        <p:spPr>
          <a:xfrm rot="10800000">
            <a:off x="7782200" y="1781200"/>
            <a:ext cx="43800" cy="1817100"/>
          </a:xfrm>
          <a:prstGeom prst="curvedConnector3">
            <a:avLst>
              <a:gd fmla="val -543664" name="adj1"/>
            </a:avLst>
          </a:prstGeom>
          <a:noFill/>
          <a:ln cap="flat" cmpd="sng" w="9525">
            <a:solidFill>
              <a:schemeClr val="dk2"/>
            </a:solidFill>
            <a:prstDash val="solid"/>
            <a:round/>
            <a:headEnd len="med" w="med" type="none"/>
            <a:tailEnd len="med" w="med" type="triangle"/>
          </a:ln>
        </p:spPr>
      </p:cxnSp>
      <p:sp>
        <p:nvSpPr>
          <p:cNvPr id="4934" name="Google Shape;4934;p71"/>
          <p:cNvSpPr txBox="1"/>
          <p:nvPr/>
        </p:nvSpPr>
        <p:spPr>
          <a:xfrm>
            <a:off x="6272600" y="3248600"/>
            <a:ext cx="15270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Fine-tuned </a:t>
            </a:r>
            <a:r>
              <a:rPr lang="en">
                <a:latin typeface="Titillium Web Light"/>
                <a:ea typeface="Titillium Web Light"/>
                <a:cs typeface="Titillium Web Light"/>
                <a:sym typeface="Titillium Web Light"/>
              </a:rPr>
              <a:t>BERT </a:t>
            </a:r>
            <a:endParaRPr>
              <a:latin typeface="Titillium Web Light"/>
              <a:ea typeface="Titillium Web Light"/>
              <a:cs typeface="Titillium Web Light"/>
              <a:sym typeface="Titillium We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8" name="Shape 4938"/>
        <p:cNvGrpSpPr/>
        <p:nvPr/>
      </p:nvGrpSpPr>
      <p:grpSpPr>
        <a:xfrm>
          <a:off x="0" y="0"/>
          <a:ext cx="0" cy="0"/>
          <a:chOff x="0" y="0"/>
          <a:chExt cx="0" cy="0"/>
        </a:xfrm>
      </p:grpSpPr>
      <p:sp>
        <p:nvSpPr>
          <p:cNvPr id="4939" name="Google Shape;4939;p72"/>
          <p:cNvSpPr txBox="1"/>
          <p:nvPr>
            <p:ph type="title"/>
          </p:nvPr>
        </p:nvSpPr>
        <p:spPr>
          <a:xfrm>
            <a:off x="32500" y="45600"/>
            <a:ext cx="6761100" cy="7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“NLPs ImageNet Moment” - ImageNet </a:t>
            </a:r>
            <a:endParaRPr/>
          </a:p>
        </p:txBody>
      </p:sp>
      <p:pic>
        <p:nvPicPr>
          <p:cNvPr id="4940" name="Google Shape;4940;p72"/>
          <p:cNvPicPr preferRelativeResize="0"/>
          <p:nvPr/>
        </p:nvPicPr>
        <p:blipFill>
          <a:blip r:embed="rId3">
            <a:alphaModFix/>
          </a:blip>
          <a:stretch>
            <a:fillRect/>
          </a:stretch>
        </p:blipFill>
        <p:spPr>
          <a:xfrm>
            <a:off x="492750" y="2398100"/>
            <a:ext cx="3147375" cy="2415426"/>
          </a:xfrm>
          <a:prstGeom prst="rect">
            <a:avLst/>
          </a:prstGeom>
          <a:noFill/>
          <a:ln>
            <a:noFill/>
          </a:ln>
        </p:spPr>
      </p:pic>
      <p:sp>
        <p:nvSpPr>
          <p:cNvPr id="4941" name="Google Shape;4941;p72"/>
          <p:cNvSpPr txBox="1"/>
          <p:nvPr/>
        </p:nvSpPr>
        <p:spPr>
          <a:xfrm>
            <a:off x="0" y="4803000"/>
            <a:ext cx="2099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http://ruder.io/nlp-imagenet/</a:t>
            </a:r>
            <a:endParaRPr/>
          </a:p>
        </p:txBody>
      </p:sp>
      <p:pic>
        <p:nvPicPr>
          <p:cNvPr id="4942" name="Google Shape;4942;p72"/>
          <p:cNvPicPr preferRelativeResize="0"/>
          <p:nvPr/>
        </p:nvPicPr>
        <p:blipFill>
          <a:blip r:embed="rId5">
            <a:alphaModFix/>
          </a:blip>
          <a:stretch>
            <a:fillRect/>
          </a:stretch>
        </p:blipFill>
        <p:spPr>
          <a:xfrm>
            <a:off x="4208600" y="4707825"/>
            <a:ext cx="3442146" cy="340500"/>
          </a:xfrm>
          <a:prstGeom prst="rect">
            <a:avLst/>
          </a:prstGeom>
          <a:noFill/>
          <a:ln>
            <a:noFill/>
          </a:ln>
        </p:spPr>
      </p:pic>
      <p:pic>
        <p:nvPicPr>
          <p:cNvPr id="4943" name="Google Shape;4943;p72"/>
          <p:cNvPicPr preferRelativeResize="0"/>
          <p:nvPr/>
        </p:nvPicPr>
        <p:blipFill>
          <a:blip r:embed="rId6">
            <a:alphaModFix/>
          </a:blip>
          <a:stretch>
            <a:fillRect/>
          </a:stretch>
        </p:blipFill>
        <p:spPr>
          <a:xfrm>
            <a:off x="1634100" y="917125"/>
            <a:ext cx="1509625" cy="1163600"/>
          </a:xfrm>
          <a:prstGeom prst="rect">
            <a:avLst/>
          </a:prstGeom>
          <a:noFill/>
          <a:ln>
            <a:noFill/>
          </a:ln>
        </p:spPr>
      </p:pic>
      <p:cxnSp>
        <p:nvCxnSpPr>
          <p:cNvPr id="4944" name="Google Shape;4944;p72"/>
          <p:cNvCxnSpPr>
            <a:endCxn id="4943" idx="2"/>
          </p:cNvCxnSpPr>
          <p:nvPr/>
        </p:nvCxnSpPr>
        <p:spPr>
          <a:xfrm flipH="1" rot="10800000">
            <a:off x="2297412" y="2080725"/>
            <a:ext cx="91500" cy="282900"/>
          </a:xfrm>
          <a:prstGeom prst="straightConnector1">
            <a:avLst/>
          </a:prstGeom>
          <a:noFill/>
          <a:ln cap="flat" cmpd="sng" w="9525">
            <a:solidFill>
              <a:schemeClr val="dk2"/>
            </a:solidFill>
            <a:prstDash val="solid"/>
            <a:round/>
            <a:headEnd len="med" w="med" type="none"/>
            <a:tailEnd len="med" w="med" type="triangle"/>
          </a:ln>
        </p:spPr>
      </p:cxnSp>
      <p:pic>
        <p:nvPicPr>
          <p:cNvPr id="4945" name="Google Shape;4945;p72"/>
          <p:cNvPicPr preferRelativeResize="0"/>
          <p:nvPr/>
        </p:nvPicPr>
        <p:blipFill rotWithShape="1">
          <a:blip r:embed="rId7">
            <a:alphaModFix/>
          </a:blip>
          <a:srcRect b="0" l="0" r="61211" t="0"/>
          <a:stretch/>
        </p:blipFill>
        <p:spPr>
          <a:xfrm>
            <a:off x="5011725" y="2139075"/>
            <a:ext cx="1644075" cy="2343900"/>
          </a:xfrm>
          <a:prstGeom prst="rect">
            <a:avLst/>
          </a:prstGeom>
          <a:noFill/>
          <a:ln>
            <a:noFill/>
          </a:ln>
        </p:spPr>
      </p:pic>
      <p:cxnSp>
        <p:nvCxnSpPr>
          <p:cNvPr id="4946" name="Google Shape;4946;p72"/>
          <p:cNvCxnSpPr>
            <a:stCxn id="4943" idx="3"/>
            <a:endCxn id="4945" idx="1"/>
          </p:cNvCxnSpPr>
          <p:nvPr/>
        </p:nvCxnSpPr>
        <p:spPr>
          <a:xfrm>
            <a:off x="3143725" y="1498925"/>
            <a:ext cx="1868100" cy="1812000"/>
          </a:xfrm>
          <a:prstGeom prst="straightConnector1">
            <a:avLst/>
          </a:prstGeom>
          <a:noFill/>
          <a:ln cap="flat" cmpd="sng" w="9525">
            <a:solidFill>
              <a:schemeClr val="dk2"/>
            </a:solidFill>
            <a:prstDash val="solid"/>
            <a:round/>
            <a:headEnd len="med" w="med" type="none"/>
            <a:tailEnd len="med" w="med" type="triangle"/>
          </a:ln>
        </p:spPr>
      </p:cxnSp>
      <p:sp>
        <p:nvSpPr>
          <p:cNvPr id="4947" name="Google Shape;4947;p72"/>
          <p:cNvSpPr txBox="1"/>
          <p:nvPr/>
        </p:nvSpPr>
        <p:spPr>
          <a:xfrm>
            <a:off x="3793425" y="2817575"/>
            <a:ext cx="10650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Transfer!</a:t>
            </a:r>
            <a:endParaRPr>
              <a:latin typeface="Titillium Web Light"/>
              <a:ea typeface="Titillium Web Light"/>
              <a:cs typeface="Titillium Web Light"/>
              <a:sym typeface="Titillium Web Light"/>
            </a:endParaRPr>
          </a:p>
        </p:txBody>
      </p:sp>
      <p:sp>
        <p:nvSpPr>
          <p:cNvPr id="4948" name="Google Shape;4948;p72"/>
          <p:cNvSpPr/>
          <p:nvPr/>
        </p:nvSpPr>
        <p:spPr>
          <a:xfrm>
            <a:off x="4472200" y="1308800"/>
            <a:ext cx="756300" cy="2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Dackel</a:t>
            </a:r>
            <a:endParaRPr/>
          </a:p>
        </p:txBody>
      </p:sp>
      <p:sp>
        <p:nvSpPr>
          <p:cNvPr id="4949" name="Google Shape;4949;p72"/>
          <p:cNvSpPr/>
          <p:nvPr/>
        </p:nvSpPr>
        <p:spPr>
          <a:xfrm>
            <a:off x="5386600" y="1308800"/>
            <a:ext cx="834900" cy="2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Pudel</a:t>
            </a:r>
            <a:endParaRPr/>
          </a:p>
        </p:txBody>
      </p:sp>
      <p:sp>
        <p:nvSpPr>
          <p:cNvPr id="4950" name="Google Shape;4950;p72"/>
          <p:cNvSpPr/>
          <p:nvPr/>
        </p:nvSpPr>
        <p:spPr>
          <a:xfrm>
            <a:off x="6377200" y="1308800"/>
            <a:ext cx="1273500" cy="28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Schäferhund</a:t>
            </a:r>
            <a:endParaRPr/>
          </a:p>
        </p:txBody>
      </p:sp>
      <p:cxnSp>
        <p:nvCxnSpPr>
          <p:cNvPr id="4951" name="Google Shape;4951;p72"/>
          <p:cNvCxnSpPr>
            <a:stCxn id="4945" idx="0"/>
            <a:endCxn id="4948" idx="2"/>
          </p:cNvCxnSpPr>
          <p:nvPr/>
        </p:nvCxnSpPr>
        <p:spPr>
          <a:xfrm rot="10800000">
            <a:off x="4850362" y="1591575"/>
            <a:ext cx="983400" cy="5475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72"/>
          <p:cNvCxnSpPr>
            <a:stCxn id="4945" idx="0"/>
            <a:endCxn id="4949" idx="2"/>
          </p:cNvCxnSpPr>
          <p:nvPr/>
        </p:nvCxnSpPr>
        <p:spPr>
          <a:xfrm rot="10800000">
            <a:off x="5804062" y="1591575"/>
            <a:ext cx="29700" cy="5475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72"/>
          <p:cNvCxnSpPr>
            <a:stCxn id="4945" idx="0"/>
            <a:endCxn id="4950" idx="2"/>
          </p:cNvCxnSpPr>
          <p:nvPr/>
        </p:nvCxnSpPr>
        <p:spPr>
          <a:xfrm flipH="1" rot="10800000">
            <a:off x="5833762" y="1591575"/>
            <a:ext cx="1180200" cy="54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7" name="Shape 4957"/>
        <p:cNvGrpSpPr/>
        <p:nvPr/>
      </p:nvGrpSpPr>
      <p:grpSpPr>
        <a:xfrm>
          <a:off x="0" y="0"/>
          <a:ext cx="0" cy="0"/>
          <a:chOff x="0" y="0"/>
          <a:chExt cx="0" cy="0"/>
        </a:xfrm>
      </p:grpSpPr>
      <p:sp>
        <p:nvSpPr>
          <p:cNvPr id="4958" name="Google Shape;4958;p73"/>
          <p:cNvSpPr txBox="1"/>
          <p:nvPr/>
        </p:nvSpPr>
        <p:spPr>
          <a:xfrm>
            <a:off x="985550" y="1212500"/>
            <a:ext cx="3040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Computer Vision (ImageNet + CNN)</a:t>
            </a:r>
            <a:endParaRPr>
              <a:latin typeface="Titillium Web Light"/>
              <a:ea typeface="Titillium Web Light"/>
              <a:cs typeface="Titillium Web Light"/>
              <a:sym typeface="Titillium Web Light"/>
            </a:endParaRPr>
          </a:p>
        </p:txBody>
      </p:sp>
      <p:sp>
        <p:nvSpPr>
          <p:cNvPr id="4959" name="Google Shape;4959;p73"/>
          <p:cNvSpPr txBox="1"/>
          <p:nvPr/>
        </p:nvSpPr>
        <p:spPr>
          <a:xfrm>
            <a:off x="5438375" y="1212500"/>
            <a:ext cx="16272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NLP (BERT, ELMO)</a:t>
            </a:r>
            <a:endParaRPr>
              <a:latin typeface="Titillium Web Light"/>
              <a:ea typeface="Titillium Web Light"/>
              <a:cs typeface="Titillium Web Light"/>
              <a:sym typeface="Titillium Web Light"/>
            </a:endParaRPr>
          </a:p>
        </p:txBody>
      </p:sp>
      <p:sp>
        <p:nvSpPr>
          <p:cNvPr id="4960" name="Google Shape;4960;p73"/>
          <p:cNvSpPr txBox="1"/>
          <p:nvPr>
            <p:ph idx="4294967295" type="title"/>
          </p:nvPr>
        </p:nvSpPr>
        <p:spPr>
          <a:xfrm>
            <a:off x="32500" y="198000"/>
            <a:ext cx="6761100" cy="7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“NLPs ImageNet Moment”- </a:t>
            </a:r>
            <a:r>
              <a:rPr lang="en" sz="1800"/>
              <a:t>Feature </a:t>
            </a:r>
            <a:r>
              <a:rPr lang="en" sz="1800"/>
              <a:t>Hierarchies</a:t>
            </a:r>
            <a:endParaRPr sz="1800"/>
          </a:p>
        </p:txBody>
      </p:sp>
      <p:pic>
        <p:nvPicPr>
          <p:cNvPr id="4961" name="Google Shape;4961;p73"/>
          <p:cNvPicPr preferRelativeResize="0"/>
          <p:nvPr/>
        </p:nvPicPr>
        <p:blipFill rotWithShape="1">
          <a:blip r:embed="rId3">
            <a:alphaModFix/>
          </a:blip>
          <a:srcRect b="-7060" l="0" r="0" t="7060"/>
          <a:stretch/>
        </p:blipFill>
        <p:spPr>
          <a:xfrm>
            <a:off x="1295400" y="1795150"/>
            <a:ext cx="5709401" cy="311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9" name="Shape 3889"/>
        <p:cNvGrpSpPr/>
        <p:nvPr/>
      </p:nvGrpSpPr>
      <p:grpSpPr>
        <a:xfrm>
          <a:off x="0" y="0"/>
          <a:ext cx="0" cy="0"/>
          <a:chOff x="0" y="0"/>
          <a:chExt cx="0" cy="0"/>
        </a:xfrm>
      </p:grpSpPr>
      <p:sp>
        <p:nvSpPr>
          <p:cNvPr id="3890" name="Google Shape;3890;p20"/>
          <p:cNvSpPr txBox="1"/>
          <p:nvPr>
            <p:ph type="title"/>
          </p:nvPr>
        </p:nvSpPr>
        <p:spPr>
          <a:xfrm>
            <a:off x="445500" y="3532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Action Perspective (Winograd)</a:t>
            </a:r>
            <a:endParaRPr/>
          </a:p>
        </p:txBody>
      </p:sp>
      <p:sp>
        <p:nvSpPr>
          <p:cNvPr id="3891" name="Google Shape;3891;p20"/>
          <p:cNvSpPr txBox="1"/>
          <p:nvPr/>
        </p:nvSpPr>
        <p:spPr>
          <a:xfrm>
            <a:off x="108000" y="4784750"/>
            <a:ext cx="7695000" cy="2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https://hci.stanford.edu/winograd/papers/language-action.html</a:t>
            </a:r>
            <a:endParaRPr/>
          </a:p>
        </p:txBody>
      </p:sp>
      <p:pic>
        <p:nvPicPr>
          <p:cNvPr id="3892" name="Google Shape;3892;p20"/>
          <p:cNvPicPr preferRelativeResize="0"/>
          <p:nvPr/>
        </p:nvPicPr>
        <p:blipFill>
          <a:blip r:embed="rId3">
            <a:alphaModFix/>
          </a:blip>
          <a:stretch>
            <a:fillRect/>
          </a:stretch>
        </p:blipFill>
        <p:spPr>
          <a:xfrm>
            <a:off x="906475" y="2382713"/>
            <a:ext cx="1642138" cy="1642138"/>
          </a:xfrm>
          <a:prstGeom prst="rect">
            <a:avLst/>
          </a:prstGeom>
          <a:noFill/>
          <a:ln>
            <a:noFill/>
          </a:ln>
        </p:spPr>
      </p:pic>
      <p:pic>
        <p:nvPicPr>
          <p:cNvPr id="3893" name="Google Shape;3893;p20"/>
          <p:cNvPicPr preferRelativeResize="0"/>
          <p:nvPr/>
        </p:nvPicPr>
        <p:blipFill rotWithShape="1">
          <a:blip r:embed="rId4">
            <a:alphaModFix/>
          </a:blip>
          <a:srcRect b="0" l="0" r="14000" t="28561"/>
          <a:stretch/>
        </p:blipFill>
        <p:spPr>
          <a:xfrm>
            <a:off x="285490" y="1931825"/>
            <a:ext cx="794510" cy="663950"/>
          </a:xfrm>
          <a:prstGeom prst="rect">
            <a:avLst/>
          </a:prstGeom>
          <a:noFill/>
          <a:ln>
            <a:noFill/>
          </a:ln>
        </p:spPr>
      </p:pic>
      <p:pic>
        <p:nvPicPr>
          <p:cNvPr id="3894" name="Google Shape;3894;p20"/>
          <p:cNvPicPr preferRelativeResize="0"/>
          <p:nvPr/>
        </p:nvPicPr>
        <p:blipFill>
          <a:blip r:embed="rId5">
            <a:alphaModFix/>
          </a:blip>
          <a:stretch>
            <a:fillRect/>
          </a:stretch>
        </p:blipFill>
        <p:spPr>
          <a:xfrm>
            <a:off x="5125824" y="2247822"/>
            <a:ext cx="1986099" cy="1285575"/>
          </a:xfrm>
          <a:prstGeom prst="rect">
            <a:avLst/>
          </a:prstGeom>
          <a:noFill/>
          <a:ln>
            <a:noFill/>
          </a:ln>
        </p:spPr>
      </p:pic>
      <p:sp>
        <p:nvSpPr>
          <p:cNvPr id="3895" name="Google Shape;3895;p20"/>
          <p:cNvSpPr/>
          <p:nvPr/>
        </p:nvSpPr>
        <p:spPr>
          <a:xfrm>
            <a:off x="2759388" y="2143050"/>
            <a:ext cx="1213200" cy="857400"/>
          </a:xfrm>
          <a:prstGeom prst="wedgeRectCallout">
            <a:avLst>
              <a:gd fmla="val -89883" name="adj1"/>
              <a:gd fmla="val 675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“Alexa, play smooth jazz”</a:t>
            </a:r>
            <a:endParaRPr/>
          </a:p>
        </p:txBody>
      </p:sp>
      <p:sp>
        <p:nvSpPr>
          <p:cNvPr id="3896" name="Google Shape;3896;p20"/>
          <p:cNvSpPr/>
          <p:nvPr/>
        </p:nvSpPr>
        <p:spPr>
          <a:xfrm>
            <a:off x="2033175" y="1871450"/>
            <a:ext cx="4214400" cy="5388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0"/>
          <p:cNvSpPr txBox="1"/>
          <p:nvPr/>
        </p:nvSpPr>
        <p:spPr>
          <a:xfrm>
            <a:off x="445500" y="1467650"/>
            <a:ext cx="1986000" cy="34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tillium Web Light"/>
              <a:buAutoNum type="arabicParenR"/>
            </a:pPr>
            <a:r>
              <a:rPr lang="en">
                <a:latin typeface="Titillium Web Light"/>
                <a:ea typeface="Titillium Web Light"/>
                <a:cs typeface="Titillium Web Light"/>
                <a:sym typeface="Titillium Web Light"/>
              </a:rPr>
              <a:t>Absicht</a:t>
            </a:r>
            <a:endParaRPr>
              <a:latin typeface="Titillium Web Light"/>
              <a:ea typeface="Titillium Web Light"/>
              <a:cs typeface="Titillium Web Light"/>
              <a:sym typeface="Titillium Web Light"/>
            </a:endParaRPr>
          </a:p>
        </p:txBody>
      </p:sp>
      <p:pic>
        <p:nvPicPr>
          <p:cNvPr id="3898" name="Google Shape;3898;p20"/>
          <p:cNvPicPr preferRelativeResize="0"/>
          <p:nvPr/>
        </p:nvPicPr>
        <p:blipFill rotWithShape="1">
          <a:blip r:embed="rId6">
            <a:alphaModFix/>
          </a:blip>
          <a:srcRect b="11634" l="19683" r="22559" t="10695"/>
          <a:stretch/>
        </p:blipFill>
        <p:spPr>
          <a:xfrm>
            <a:off x="6125625" y="1113099"/>
            <a:ext cx="1642149" cy="818726"/>
          </a:xfrm>
          <a:prstGeom prst="rect">
            <a:avLst/>
          </a:prstGeom>
          <a:noFill/>
          <a:ln>
            <a:noFill/>
          </a:ln>
        </p:spPr>
      </p:pic>
      <p:sp>
        <p:nvSpPr>
          <p:cNvPr id="3899" name="Google Shape;3899;p20"/>
          <p:cNvSpPr/>
          <p:nvPr/>
        </p:nvSpPr>
        <p:spPr>
          <a:xfrm>
            <a:off x="5833200" y="874925"/>
            <a:ext cx="2210700" cy="1285500"/>
          </a:xfrm>
          <a:prstGeom prst="cloud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0"/>
          <p:cNvSpPr txBox="1"/>
          <p:nvPr/>
        </p:nvSpPr>
        <p:spPr>
          <a:xfrm>
            <a:off x="2820725" y="1210600"/>
            <a:ext cx="45576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2)	 Belief</a:t>
            </a:r>
            <a:endParaRPr>
              <a:latin typeface="Titillium Web Light"/>
              <a:ea typeface="Titillium Web Light"/>
              <a:cs typeface="Titillium Web Light"/>
              <a:sym typeface="Titillium Web Light"/>
            </a:endParaRPr>
          </a:p>
          <a:p>
            <a:pPr indent="0" lvl="0" marL="457200" rtl="0" algn="l">
              <a:spcBef>
                <a:spcPts val="0"/>
              </a:spcBef>
              <a:spcAft>
                <a:spcPts val="0"/>
              </a:spcAft>
              <a:buNone/>
            </a:pPr>
            <a:r>
              <a:rPr lang="en">
                <a:latin typeface="Titillium Web Light"/>
                <a:ea typeface="Titillium Web Light"/>
                <a:cs typeface="Titillium Web Light"/>
                <a:sym typeface="Titillium Web Light"/>
              </a:rPr>
              <a:t>(Interer Zustand des Gegenübers)</a:t>
            </a:r>
            <a:endParaRPr>
              <a:latin typeface="Titillium Web Light"/>
              <a:ea typeface="Titillium Web Light"/>
              <a:cs typeface="Titillium Web Light"/>
              <a:sym typeface="Titillium Web Light"/>
            </a:endParaRPr>
          </a:p>
        </p:txBody>
      </p:sp>
      <p:sp>
        <p:nvSpPr>
          <p:cNvPr id="3901" name="Google Shape;3901;p20"/>
          <p:cNvSpPr/>
          <p:nvPr/>
        </p:nvSpPr>
        <p:spPr>
          <a:xfrm rot="10800000">
            <a:off x="1848300" y="3754400"/>
            <a:ext cx="4214400" cy="5388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2" name="Google Shape;3902;p20"/>
          <p:cNvPicPr preferRelativeResize="0"/>
          <p:nvPr/>
        </p:nvPicPr>
        <p:blipFill rotWithShape="1">
          <a:blip r:embed="rId7">
            <a:alphaModFix/>
          </a:blip>
          <a:srcRect b="14994" l="0" r="0" t="0"/>
          <a:stretch/>
        </p:blipFill>
        <p:spPr>
          <a:xfrm>
            <a:off x="4375325" y="3688100"/>
            <a:ext cx="1026000" cy="941938"/>
          </a:xfrm>
          <a:prstGeom prst="rect">
            <a:avLst/>
          </a:prstGeom>
          <a:noFill/>
          <a:ln>
            <a:noFill/>
          </a:ln>
        </p:spPr>
      </p:pic>
      <p:sp>
        <p:nvSpPr>
          <p:cNvPr id="3903" name="Google Shape;3903;p20"/>
          <p:cNvSpPr txBox="1"/>
          <p:nvPr/>
        </p:nvSpPr>
        <p:spPr>
          <a:xfrm>
            <a:off x="5286125" y="4368875"/>
            <a:ext cx="19860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3)	</a:t>
            </a:r>
            <a:r>
              <a:rPr lang="en">
                <a:latin typeface="Titillium Web Light"/>
                <a:ea typeface="Titillium Web Light"/>
                <a:cs typeface="Titillium Web Light"/>
                <a:sym typeface="Titillium Web Light"/>
              </a:rPr>
              <a:t> Action</a:t>
            </a:r>
            <a:endParaRPr>
              <a:latin typeface="Titillium Web Light"/>
              <a:ea typeface="Titillium Web Light"/>
              <a:cs typeface="Titillium Web Light"/>
              <a:sym typeface="Titillium Web Light"/>
            </a:endParaRPr>
          </a:p>
        </p:txBody>
      </p:sp>
      <p:sp>
        <p:nvSpPr>
          <p:cNvPr id="3904" name="Google Shape;3904;p20"/>
          <p:cNvSpPr txBox="1"/>
          <p:nvPr/>
        </p:nvSpPr>
        <p:spPr>
          <a:xfrm>
            <a:off x="108000" y="4157725"/>
            <a:ext cx="25041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4</a:t>
            </a:r>
            <a:r>
              <a:rPr lang="en">
                <a:latin typeface="Titillium Web Light"/>
                <a:ea typeface="Titillium Web Light"/>
                <a:cs typeface="Titillium Web Light"/>
                <a:sym typeface="Titillium Web Light"/>
              </a:rPr>
              <a:t>)	 Absicht erfüllt?</a:t>
            </a:r>
            <a:endParaRPr>
              <a:latin typeface="Titillium Web Light"/>
              <a:ea typeface="Titillium Web Light"/>
              <a:cs typeface="Titillium Web Light"/>
              <a:sym typeface="Titillium Web Light"/>
            </a:endParaRPr>
          </a:p>
          <a:p>
            <a:pPr indent="0" lvl="0" marL="0" rtl="0" algn="l">
              <a:spcBef>
                <a:spcPts val="0"/>
              </a:spcBef>
              <a:spcAft>
                <a:spcPts val="0"/>
              </a:spcAft>
              <a:buNone/>
            </a:pPr>
            <a:r>
              <a:rPr lang="en">
                <a:latin typeface="Titillium Web Light"/>
                <a:ea typeface="Titillium Web Light"/>
                <a:cs typeface="Titillium Web Light"/>
                <a:sym typeface="Titillium Web Light"/>
              </a:rPr>
              <a:t>(Conditions of Satisfaction)</a:t>
            </a:r>
            <a:endParaRPr>
              <a:latin typeface="Titillium Web Light"/>
              <a:ea typeface="Titillium Web Light"/>
              <a:cs typeface="Titillium Web Light"/>
              <a:sym typeface="Titillium Web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5" name="Shape 4965"/>
        <p:cNvGrpSpPr/>
        <p:nvPr/>
      </p:nvGrpSpPr>
      <p:grpSpPr>
        <a:xfrm>
          <a:off x="0" y="0"/>
          <a:ext cx="0" cy="0"/>
          <a:chOff x="0" y="0"/>
          <a:chExt cx="0" cy="0"/>
        </a:xfrm>
      </p:grpSpPr>
      <p:sp>
        <p:nvSpPr>
          <p:cNvPr id="4966" name="Google Shape;4966;p74"/>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4967" name="Google Shape;4967;p74"/>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Achtung!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1" name="Shape 4971"/>
        <p:cNvGrpSpPr/>
        <p:nvPr/>
      </p:nvGrpSpPr>
      <p:grpSpPr>
        <a:xfrm>
          <a:off x="0" y="0"/>
          <a:ext cx="0" cy="0"/>
          <a:chOff x="0" y="0"/>
          <a:chExt cx="0" cy="0"/>
        </a:xfrm>
      </p:grpSpPr>
      <p:sp>
        <p:nvSpPr>
          <p:cNvPr id="4972" name="Google Shape;4972;p75"/>
          <p:cNvSpPr txBox="1"/>
          <p:nvPr>
            <p:ph type="title"/>
          </p:nvPr>
        </p:nvSpPr>
        <p:spPr>
          <a:xfrm>
            <a:off x="642100" y="434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RNN/LSTM</a:t>
            </a:r>
            <a:endParaRPr/>
          </a:p>
        </p:txBody>
      </p:sp>
      <p:sp>
        <p:nvSpPr>
          <p:cNvPr id="4973" name="Google Shape;4973;p75"/>
          <p:cNvSpPr txBox="1"/>
          <p:nvPr/>
        </p:nvSpPr>
        <p:spPr>
          <a:xfrm>
            <a:off x="364350" y="4101900"/>
            <a:ext cx="2269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“Die Katze fängt die Maus”</a:t>
            </a:r>
            <a:endParaRPr>
              <a:latin typeface="Titillium Web Light"/>
              <a:ea typeface="Titillium Web Light"/>
              <a:cs typeface="Titillium Web Light"/>
              <a:sym typeface="Titillium Web Light"/>
            </a:endParaRPr>
          </a:p>
        </p:txBody>
      </p:sp>
      <p:sp>
        <p:nvSpPr>
          <p:cNvPr id="4974" name="Google Shape;4974;p75"/>
          <p:cNvSpPr/>
          <p:nvPr/>
        </p:nvSpPr>
        <p:spPr>
          <a:xfrm>
            <a:off x="2881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75" name="Google Shape;4975;p75"/>
          <p:cNvCxnSpPr>
            <a:stCxn id="4974" idx="3"/>
          </p:cNvCxnSpPr>
          <p:nvPr/>
        </p:nvCxnSpPr>
        <p:spPr>
          <a:xfrm flipH="1" rot="10800000">
            <a:off x="874350" y="3601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76" name="Google Shape;4976;p75"/>
          <p:cNvSpPr/>
          <p:nvPr/>
        </p:nvSpPr>
        <p:spPr>
          <a:xfrm>
            <a:off x="10501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77" name="Google Shape;4977;p75"/>
          <p:cNvCxnSpPr>
            <a:stCxn id="4976" idx="3"/>
          </p:cNvCxnSpPr>
          <p:nvPr/>
        </p:nvCxnSpPr>
        <p:spPr>
          <a:xfrm flipH="1" rot="10800000">
            <a:off x="1636350" y="3601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78" name="Google Shape;4978;p75"/>
          <p:cNvSpPr/>
          <p:nvPr/>
        </p:nvSpPr>
        <p:spPr>
          <a:xfrm>
            <a:off x="18121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79" name="Google Shape;4979;p75"/>
          <p:cNvCxnSpPr>
            <a:stCxn id="4978" idx="3"/>
          </p:cNvCxnSpPr>
          <p:nvPr/>
        </p:nvCxnSpPr>
        <p:spPr>
          <a:xfrm flipH="1" rot="10800000">
            <a:off x="2398350" y="3601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80" name="Google Shape;4980;p75"/>
          <p:cNvSpPr/>
          <p:nvPr/>
        </p:nvSpPr>
        <p:spPr>
          <a:xfrm>
            <a:off x="25741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81" name="Google Shape;4981;p75"/>
          <p:cNvCxnSpPr>
            <a:stCxn id="4980" idx="3"/>
          </p:cNvCxnSpPr>
          <p:nvPr/>
        </p:nvCxnSpPr>
        <p:spPr>
          <a:xfrm flipH="1" rot="10800000">
            <a:off x="3160350" y="36015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82" name="Google Shape;4982;p75"/>
          <p:cNvSpPr/>
          <p:nvPr/>
        </p:nvSpPr>
        <p:spPr>
          <a:xfrm>
            <a:off x="3336150" y="3372475"/>
            <a:ext cx="586200" cy="48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83" name="Google Shape;4983;p75"/>
          <p:cNvCxnSpPr>
            <a:endCxn id="4974" idx="2"/>
          </p:cNvCxnSpPr>
          <p:nvPr/>
        </p:nvCxnSpPr>
        <p:spPr>
          <a:xfrm flipH="1" rot="10800000">
            <a:off x="576750" y="3852775"/>
            <a:ext cx="4500" cy="3357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75"/>
          <p:cNvCxnSpPr>
            <a:stCxn id="4982" idx="0"/>
          </p:cNvCxnSpPr>
          <p:nvPr/>
        </p:nvCxnSpPr>
        <p:spPr>
          <a:xfrm flipH="1" rot="10800000">
            <a:off x="3629250" y="3063475"/>
            <a:ext cx="1500" cy="309000"/>
          </a:xfrm>
          <a:prstGeom prst="straightConnector1">
            <a:avLst/>
          </a:prstGeom>
          <a:noFill/>
          <a:ln cap="flat" cmpd="sng" w="9525">
            <a:solidFill>
              <a:schemeClr val="dk2"/>
            </a:solidFill>
            <a:prstDash val="solid"/>
            <a:round/>
            <a:headEnd len="med" w="med" type="none"/>
            <a:tailEnd len="med" w="med" type="triangle"/>
          </a:ln>
        </p:spPr>
      </p:cxnSp>
      <p:sp>
        <p:nvSpPr>
          <p:cNvPr id="4985" name="Google Shape;4985;p75"/>
          <p:cNvSpPr txBox="1"/>
          <p:nvPr/>
        </p:nvSpPr>
        <p:spPr>
          <a:xfrm>
            <a:off x="1966625" y="2675200"/>
            <a:ext cx="12024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State Vector</a:t>
            </a:r>
            <a:endParaRPr>
              <a:latin typeface="Titillium Web Light"/>
              <a:ea typeface="Titillium Web Light"/>
              <a:cs typeface="Titillium Web Light"/>
              <a:sym typeface="Titillium Web Light"/>
            </a:endParaRPr>
          </a:p>
        </p:txBody>
      </p:sp>
      <p:grpSp>
        <p:nvGrpSpPr>
          <p:cNvPr id="4986" name="Google Shape;4986;p75"/>
          <p:cNvGrpSpPr/>
          <p:nvPr/>
        </p:nvGrpSpPr>
        <p:grpSpPr>
          <a:xfrm>
            <a:off x="3631450" y="2813800"/>
            <a:ext cx="1562400" cy="172500"/>
            <a:chOff x="507250" y="3271000"/>
            <a:chExt cx="1562400" cy="172500"/>
          </a:xfrm>
        </p:grpSpPr>
        <p:sp>
          <p:nvSpPr>
            <p:cNvPr id="4987" name="Google Shape;4987;p75"/>
            <p:cNvSpPr/>
            <p:nvPr/>
          </p:nvSpPr>
          <p:spPr>
            <a:xfrm>
              <a:off x="507250" y="3271000"/>
              <a:ext cx="1562400" cy="1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8" name="Google Shape;4988;p75"/>
            <p:cNvCxnSpPr/>
            <p:nvPr/>
          </p:nvCxnSpPr>
          <p:spPr>
            <a:xfrm>
              <a:off x="750725" y="3271000"/>
              <a:ext cx="0" cy="172500"/>
            </a:xfrm>
            <a:prstGeom prst="straightConnector1">
              <a:avLst/>
            </a:prstGeom>
            <a:noFill/>
            <a:ln cap="flat" cmpd="sng" w="9525">
              <a:solidFill>
                <a:schemeClr val="dk2"/>
              </a:solidFill>
              <a:prstDash val="solid"/>
              <a:round/>
              <a:headEnd len="med" w="med" type="none"/>
              <a:tailEnd len="med" w="med" type="none"/>
            </a:ln>
          </p:spPr>
        </p:cxnSp>
        <p:cxnSp>
          <p:nvCxnSpPr>
            <p:cNvPr id="4989" name="Google Shape;4989;p75"/>
            <p:cNvCxnSpPr/>
            <p:nvPr/>
          </p:nvCxnSpPr>
          <p:spPr>
            <a:xfrm flipH="1">
              <a:off x="1024575" y="3281125"/>
              <a:ext cx="10200" cy="142200"/>
            </a:xfrm>
            <a:prstGeom prst="straightConnector1">
              <a:avLst/>
            </a:prstGeom>
            <a:noFill/>
            <a:ln cap="flat" cmpd="sng" w="9525">
              <a:solidFill>
                <a:schemeClr val="dk2"/>
              </a:solidFill>
              <a:prstDash val="solid"/>
              <a:round/>
              <a:headEnd len="med" w="med" type="none"/>
              <a:tailEnd len="med" w="med" type="none"/>
            </a:ln>
          </p:spPr>
        </p:cxnSp>
        <p:cxnSp>
          <p:nvCxnSpPr>
            <p:cNvPr id="4990" name="Google Shape;4990;p75"/>
            <p:cNvCxnSpPr>
              <a:stCxn id="4987" idx="0"/>
              <a:endCxn id="4987" idx="2"/>
            </p:cNvCxnSpPr>
            <p:nvPr/>
          </p:nvCxnSpPr>
          <p:spPr>
            <a:xfrm>
              <a:off x="12884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991" name="Google Shape;4991;p75"/>
            <p:cNvCxnSpPr/>
            <p:nvPr/>
          </p:nvCxnSpPr>
          <p:spPr>
            <a:xfrm>
              <a:off x="15932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4992" name="Google Shape;4992;p75"/>
            <p:cNvCxnSpPr/>
            <p:nvPr/>
          </p:nvCxnSpPr>
          <p:spPr>
            <a:xfrm>
              <a:off x="1821850" y="3271000"/>
              <a:ext cx="0" cy="162300"/>
            </a:xfrm>
            <a:prstGeom prst="straightConnector1">
              <a:avLst/>
            </a:prstGeom>
            <a:noFill/>
            <a:ln cap="flat" cmpd="sng" w="9525">
              <a:solidFill>
                <a:schemeClr val="dk2"/>
              </a:solidFill>
              <a:prstDash val="solid"/>
              <a:round/>
              <a:headEnd len="med" w="med" type="none"/>
              <a:tailEnd len="med" w="med" type="none"/>
            </a:ln>
          </p:spPr>
        </p:cxnSp>
      </p:grpSp>
      <p:sp>
        <p:nvSpPr>
          <p:cNvPr id="4993" name="Google Shape;4993;p75"/>
          <p:cNvSpPr txBox="1"/>
          <p:nvPr/>
        </p:nvSpPr>
        <p:spPr>
          <a:xfrm>
            <a:off x="4242400" y="3494425"/>
            <a:ext cx="9456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Titillium Web Light"/>
                <a:ea typeface="Titillium Web Light"/>
                <a:cs typeface="Titillium Web Light"/>
                <a:sym typeface="Titillium Web Light"/>
              </a:rPr>
              <a:t>Encoder</a:t>
            </a:r>
            <a:endParaRPr>
              <a:latin typeface="Titillium Web Light"/>
              <a:ea typeface="Titillium Web Light"/>
              <a:cs typeface="Titillium Web Light"/>
              <a:sym typeface="Titillium Web Light"/>
            </a:endParaRPr>
          </a:p>
        </p:txBody>
      </p:sp>
      <p:sp>
        <p:nvSpPr>
          <p:cNvPr id="4994" name="Google Shape;4994;p75"/>
          <p:cNvSpPr txBox="1"/>
          <p:nvPr/>
        </p:nvSpPr>
        <p:spPr>
          <a:xfrm>
            <a:off x="5947050" y="1389875"/>
            <a:ext cx="14112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“Dog bites man”</a:t>
            </a:r>
            <a:endParaRPr>
              <a:latin typeface="Titillium Web Light"/>
              <a:ea typeface="Titillium Web Light"/>
              <a:cs typeface="Titillium Web Light"/>
              <a:sym typeface="Titillium Web Light"/>
            </a:endParaRPr>
          </a:p>
        </p:txBody>
      </p:sp>
      <p:sp>
        <p:nvSpPr>
          <p:cNvPr id="4995" name="Google Shape;4995;p75"/>
          <p:cNvSpPr/>
          <p:nvPr/>
        </p:nvSpPr>
        <p:spPr>
          <a:xfrm>
            <a:off x="3336150" y="20008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96" name="Google Shape;4996;p75"/>
          <p:cNvCxnSpPr>
            <a:stCxn id="4995" idx="3"/>
          </p:cNvCxnSpPr>
          <p:nvPr/>
        </p:nvCxnSpPr>
        <p:spPr>
          <a:xfrm flipH="1" rot="10800000">
            <a:off x="3922350" y="22299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97" name="Google Shape;4997;p75"/>
          <p:cNvSpPr/>
          <p:nvPr/>
        </p:nvSpPr>
        <p:spPr>
          <a:xfrm>
            <a:off x="4098150" y="20008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4998" name="Google Shape;4998;p75"/>
          <p:cNvCxnSpPr>
            <a:stCxn id="4997" idx="3"/>
          </p:cNvCxnSpPr>
          <p:nvPr/>
        </p:nvCxnSpPr>
        <p:spPr>
          <a:xfrm flipH="1" rot="10800000">
            <a:off x="4684350" y="22299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4999" name="Google Shape;4999;p75"/>
          <p:cNvSpPr/>
          <p:nvPr/>
        </p:nvSpPr>
        <p:spPr>
          <a:xfrm>
            <a:off x="4860150" y="20008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5000" name="Google Shape;5000;p75"/>
          <p:cNvCxnSpPr>
            <a:stCxn id="4999" idx="3"/>
          </p:cNvCxnSpPr>
          <p:nvPr/>
        </p:nvCxnSpPr>
        <p:spPr>
          <a:xfrm flipH="1" rot="10800000">
            <a:off x="5446350" y="22299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5001" name="Google Shape;5001;p75"/>
          <p:cNvSpPr/>
          <p:nvPr/>
        </p:nvSpPr>
        <p:spPr>
          <a:xfrm>
            <a:off x="5622150" y="20008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5002" name="Google Shape;5002;p75"/>
          <p:cNvCxnSpPr>
            <a:stCxn id="5001" idx="3"/>
          </p:cNvCxnSpPr>
          <p:nvPr/>
        </p:nvCxnSpPr>
        <p:spPr>
          <a:xfrm flipH="1" rot="10800000">
            <a:off x="6208350" y="2229925"/>
            <a:ext cx="169200" cy="11100"/>
          </a:xfrm>
          <a:prstGeom prst="straightConnector1">
            <a:avLst/>
          </a:prstGeom>
          <a:noFill/>
          <a:ln cap="flat" cmpd="sng" w="9525">
            <a:solidFill>
              <a:schemeClr val="dk2"/>
            </a:solidFill>
            <a:prstDash val="solid"/>
            <a:round/>
            <a:headEnd len="med" w="med" type="none"/>
            <a:tailEnd len="med" w="med" type="triangle"/>
          </a:ln>
        </p:spPr>
      </p:cxnSp>
      <p:sp>
        <p:nvSpPr>
          <p:cNvPr id="5003" name="Google Shape;5003;p75"/>
          <p:cNvSpPr/>
          <p:nvPr/>
        </p:nvSpPr>
        <p:spPr>
          <a:xfrm>
            <a:off x="6384150" y="2000875"/>
            <a:ext cx="586200" cy="48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LSTM</a:t>
            </a:r>
            <a:endParaRPr sz="1000"/>
          </a:p>
          <a:p>
            <a:pPr indent="0" lvl="0" marL="0" rtl="0" algn="l">
              <a:spcBef>
                <a:spcPts val="0"/>
              </a:spcBef>
              <a:spcAft>
                <a:spcPts val="0"/>
              </a:spcAft>
              <a:buNone/>
            </a:pPr>
            <a:r>
              <a:t/>
            </a:r>
            <a:endParaRPr/>
          </a:p>
        </p:txBody>
      </p:sp>
      <p:cxnSp>
        <p:nvCxnSpPr>
          <p:cNvPr id="5004" name="Google Shape;5004;p75"/>
          <p:cNvCxnSpPr>
            <a:stCxn id="4987" idx="1"/>
            <a:endCxn id="4995" idx="2"/>
          </p:cNvCxnSpPr>
          <p:nvPr/>
        </p:nvCxnSpPr>
        <p:spPr>
          <a:xfrm rot="10800000">
            <a:off x="3629350" y="2481250"/>
            <a:ext cx="2100" cy="413700"/>
          </a:xfrm>
          <a:prstGeom prst="straightConnector1">
            <a:avLst/>
          </a:prstGeom>
          <a:noFill/>
          <a:ln cap="flat" cmpd="sng" w="9525">
            <a:solidFill>
              <a:schemeClr val="dk2"/>
            </a:solidFill>
            <a:prstDash val="solid"/>
            <a:round/>
            <a:headEnd len="med" w="med" type="none"/>
            <a:tailEnd len="med" w="med" type="triangle"/>
          </a:ln>
        </p:spPr>
      </p:cxnSp>
      <p:cxnSp>
        <p:nvCxnSpPr>
          <p:cNvPr id="5005" name="Google Shape;5005;p75"/>
          <p:cNvCxnSpPr>
            <a:stCxn id="5003" idx="0"/>
          </p:cNvCxnSpPr>
          <p:nvPr/>
        </p:nvCxnSpPr>
        <p:spPr>
          <a:xfrm flipH="1" rot="10800000">
            <a:off x="6677250" y="1691875"/>
            <a:ext cx="1500" cy="309000"/>
          </a:xfrm>
          <a:prstGeom prst="straightConnector1">
            <a:avLst/>
          </a:prstGeom>
          <a:noFill/>
          <a:ln cap="flat" cmpd="sng" w="9525">
            <a:solidFill>
              <a:schemeClr val="dk2"/>
            </a:solidFill>
            <a:prstDash val="solid"/>
            <a:round/>
            <a:headEnd len="med" w="med" type="none"/>
            <a:tailEnd len="med" w="med" type="triangle"/>
          </a:ln>
        </p:spPr>
      </p:cxnSp>
      <p:sp>
        <p:nvSpPr>
          <p:cNvPr id="5006" name="Google Shape;5006;p75"/>
          <p:cNvSpPr txBox="1"/>
          <p:nvPr/>
        </p:nvSpPr>
        <p:spPr>
          <a:xfrm>
            <a:off x="2101725" y="2032125"/>
            <a:ext cx="9456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Titillium Web Light"/>
                <a:ea typeface="Titillium Web Light"/>
                <a:cs typeface="Titillium Web Light"/>
                <a:sym typeface="Titillium Web Light"/>
              </a:rPr>
              <a:t>Decoder</a:t>
            </a:r>
            <a:endParaRPr>
              <a:latin typeface="Titillium Web Light"/>
              <a:ea typeface="Titillium Web Light"/>
              <a:cs typeface="Titillium Web Light"/>
              <a:sym typeface="Titillium We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0" name="Shape 5010"/>
        <p:cNvGrpSpPr/>
        <p:nvPr/>
      </p:nvGrpSpPr>
      <p:grpSpPr>
        <a:xfrm>
          <a:off x="0" y="0"/>
          <a:ext cx="0" cy="0"/>
          <a:chOff x="0" y="0"/>
          <a:chExt cx="0" cy="0"/>
        </a:xfrm>
      </p:grpSpPr>
      <p:sp>
        <p:nvSpPr>
          <p:cNvPr id="5011" name="Google Shape;5011;p76"/>
          <p:cNvSpPr txBox="1"/>
          <p:nvPr>
            <p:ph type="title"/>
          </p:nvPr>
        </p:nvSpPr>
        <p:spPr>
          <a:xfrm>
            <a:off x="642100" y="434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 long Sentences</a:t>
            </a:r>
            <a:endParaRPr/>
          </a:p>
        </p:txBody>
      </p:sp>
      <p:sp>
        <p:nvSpPr>
          <p:cNvPr id="5012" name="Google Shape;5012;p76"/>
          <p:cNvSpPr txBox="1"/>
          <p:nvPr/>
        </p:nvSpPr>
        <p:spPr>
          <a:xfrm>
            <a:off x="368750" y="1565850"/>
            <a:ext cx="72708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a:t>
            </a:r>
            <a:r>
              <a:rPr lang="en">
                <a:latin typeface="Georgia"/>
                <a:ea typeface="Georgia"/>
                <a:cs typeface="Georgia"/>
                <a:sym typeface="Georgia"/>
              </a:rPr>
              <a:t>“A</a:t>
            </a:r>
            <a:r>
              <a:rPr lang="en">
                <a:latin typeface="Georgia"/>
                <a:ea typeface="Georgia"/>
                <a:cs typeface="Georgia"/>
                <a:sym typeface="Georgia"/>
              </a:rPr>
              <a:t>uch im dritten Anlauf hat die britische Regierungschefin Theresa May das mit der Europäischen Union vereinbarte Ausstiegsabkommen nicht über die Ziellinie gebracht”]</a:t>
            </a:r>
            <a:endParaRPr>
              <a:latin typeface="Georgia"/>
              <a:ea typeface="Georgia"/>
              <a:cs typeface="Georgia"/>
              <a:sym typeface="Georgia"/>
            </a:endParaRPr>
          </a:p>
        </p:txBody>
      </p:sp>
      <p:sp>
        <p:nvSpPr>
          <p:cNvPr id="5013" name="Google Shape;5013;p76"/>
          <p:cNvSpPr txBox="1"/>
          <p:nvPr/>
        </p:nvSpPr>
        <p:spPr>
          <a:xfrm>
            <a:off x="329250" y="3307800"/>
            <a:ext cx="6401100" cy="8574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a:solidFill>
                  <a:srgbClr val="212121"/>
                </a:solidFill>
                <a:highlight>
                  <a:srgbClr val="FFFFFF"/>
                </a:highlight>
                <a:latin typeface="Georgia"/>
                <a:ea typeface="Georgia"/>
                <a:cs typeface="Georgia"/>
                <a:sym typeface="Georgia"/>
              </a:rPr>
              <a:t>[“E</a:t>
            </a:r>
            <a:r>
              <a:rPr lang="en">
                <a:solidFill>
                  <a:srgbClr val="212121"/>
                </a:solidFill>
                <a:highlight>
                  <a:srgbClr val="FFFFFF"/>
                </a:highlight>
                <a:latin typeface="Georgia"/>
                <a:ea typeface="Georgia"/>
                <a:cs typeface="Georgia"/>
                <a:sym typeface="Georgia"/>
              </a:rPr>
              <a:t>ven in the third attempt, British Prime Minister Theresa May was not </a:t>
            </a:r>
            <a:r>
              <a:rPr lang="en">
                <a:solidFill>
                  <a:srgbClr val="212121"/>
                </a:solidFill>
                <a:highlight>
                  <a:srgbClr val="FFFFFF"/>
                </a:highlight>
                <a:latin typeface="Georgia"/>
                <a:ea typeface="Georgia"/>
                <a:cs typeface="Georgia"/>
                <a:sym typeface="Georgia"/>
              </a:rPr>
              <a:t>successful</a:t>
            </a:r>
            <a:r>
              <a:rPr lang="en">
                <a:solidFill>
                  <a:srgbClr val="212121"/>
                </a:solidFill>
                <a:highlight>
                  <a:srgbClr val="FFFFFF"/>
                </a:highlight>
                <a:latin typeface="Georgia"/>
                <a:ea typeface="Georgia"/>
                <a:cs typeface="Georgia"/>
                <a:sym typeface="Georgia"/>
              </a:rPr>
              <a:t> in getting the agreed upon Brexit deal approved”]  </a:t>
            </a:r>
            <a:endParaRPr>
              <a:solidFill>
                <a:srgbClr val="212121"/>
              </a:solidFill>
              <a:highlight>
                <a:srgbClr val="FFFFFF"/>
              </a:highlight>
              <a:latin typeface="Georgia"/>
              <a:ea typeface="Georgia"/>
              <a:cs typeface="Georgia"/>
              <a:sym typeface="Georgia"/>
            </a:endParaRPr>
          </a:p>
        </p:txBody>
      </p:sp>
      <p:cxnSp>
        <p:nvCxnSpPr>
          <p:cNvPr id="5014" name="Google Shape;5014;p76"/>
          <p:cNvCxnSpPr/>
          <p:nvPr/>
        </p:nvCxnSpPr>
        <p:spPr>
          <a:xfrm flipH="1">
            <a:off x="4954300" y="1900450"/>
            <a:ext cx="671400" cy="1465500"/>
          </a:xfrm>
          <a:prstGeom prst="straightConnector1">
            <a:avLst/>
          </a:prstGeom>
          <a:noFill/>
          <a:ln cap="flat" cmpd="sng" w="9525">
            <a:solidFill>
              <a:schemeClr val="dk2"/>
            </a:solidFill>
            <a:prstDash val="solid"/>
            <a:round/>
            <a:headEnd len="med" w="med" type="none"/>
            <a:tailEnd len="med" w="med" type="triangle"/>
          </a:ln>
        </p:spPr>
      </p:cxnSp>
      <p:cxnSp>
        <p:nvCxnSpPr>
          <p:cNvPr id="5015" name="Google Shape;5015;p76"/>
          <p:cNvCxnSpPr/>
          <p:nvPr/>
        </p:nvCxnSpPr>
        <p:spPr>
          <a:xfrm>
            <a:off x="4869300" y="2278650"/>
            <a:ext cx="1040100" cy="11442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76"/>
          <p:cNvCxnSpPr/>
          <p:nvPr/>
        </p:nvCxnSpPr>
        <p:spPr>
          <a:xfrm flipH="1">
            <a:off x="841550" y="2155725"/>
            <a:ext cx="5256900" cy="1494000"/>
          </a:xfrm>
          <a:prstGeom prst="straightConnector1">
            <a:avLst/>
          </a:prstGeom>
          <a:noFill/>
          <a:ln cap="flat" cmpd="sng" w="9525">
            <a:solidFill>
              <a:schemeClr val="dk2"/>
            </a:solidFill>
            <a:prstDash val="solid"/>
            <a:round/>
            <a:headEnd len="med" w="med" type="none"/>
            <a:tailEnd len="med" w="med" type="triangle"/>
          </a:ln>
        </p:spPr>
      </p:cxnSp>
      <p:cxnSp>
        <p:nvCxnSpPr>
          <p:cNvPr id="5017" name="Google Shape;5017;p76"/>
          <p:cNvCxnSpPr/>
          <p:nvPr/>
        </p:nvCxnSpPr>
        <p:spPr>
          <a:xfrm flipH="1">
            <a:off x="4812675" y="2212450"/>
            <a:ext cx="1342500" cy="1456200"/>
          </a:xfrm>
          <a:prstGeom prst="straightConnector1">
            <a:avLst/>
          </a:prstGeom>
          <a:noFill/>
          <a:ln cap="flat" cmpd="sng" w="9525">
            <a:solidFill>
              <a:schemeClr val="dk2"/>
            </a:solidFill>
            <a:prstDash val="solid"/>
            <a:round/>
            <a:headEnd len="med" w="med" type="none"/>
            <a:tailEnd len="med" w="med" type="triangle"/>
          </a:ln>
        </p:spPr>
      </p:cxnSp>
      <p:cxnSp>
        <p:nvCxnSpPr>
          <p:cNvPr id="5018" name="Google Shape;5018;p76"/>
          <p:cNvCxnSpPr/>
          <p:nvPr/>
        </p:nvCxnSpPr>
        <p:spPr>
          <a:xfrm flipH="1">
            <a:off x="4897600" y="2108450"/>
            <a:ext cx="1843800" cy="15507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76"/>
          <p:cNvCxnSpPr/>
          <p:nvPr/>
        </p:nvCxnSpPr>
        <p:spPr>
          <a:xfrm>
            <a:off x="2392100" y="2080100"/>
            <a:ext cx="293100" cy="15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76"/>
          <p:cNvCxnSpPr/>
          <p:nvPr/>
        </p:nvCxnSpPr>
        <p:spPr>
          <a:xfrm>
            <a:off x="2429925" y="2070625"/>
            <a:ext cx="709200" cy="163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3"/>
                                        </p:tgtEl>
                                        <p:attrNameLst>
                                          <p:attrName>style.visibility</p:attrName>
                                        </p:attrNameLst>
                                      </p:cBhvr>
                                      <p:to>
                                        <p:strVal val="visible"/>
                                      </p:to>
                                    </p:set>
                                    <p:animEffect filter="fade" transition="in">
                                      <p:cBhvr>
                                        <p:cTn dur="1000"/>
                                        <p:tgtEl>
                                          <p:spTgt spid="5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4"/>
                                        </p:tgtEl>
                                        <p:attrNameLst>
                                          <p:attrName>style.visibility</p:attrName>
                                        </p:attrNameLst>
                                      </p:cBhvr>
                                      <p:to>
                                        <p:strVal val="visible"/>
                                      </p:to>
                                    </p:set>
                                    <p:animEffect filter="fade" transition="in">
                                      <p:cBhvr>
                                        <p:cTn dur="1000"/>
                                        <p:tgtEl>
                                          <p:spTgt spid="5014"/>
                                        </p:tgtEl>
                                      </p:cBhvr>
                                    </p:animEffect>
                                  </p:childTnLst>
                                </p:cTn>
                              </p:par>
                              <p:par>
                                <p:cTn fill="hold" nodeType="withEffect" presetClass="entr" presetID="10" presetSubtype="0">
                                  <p:stCondLst>
                                    <p:cond delay="0"/>
                                  </p:stCondLst>
                                  <p:childTnLst>
                                    <p:set>
                                      <p:cBhvr>
                                        <p:cTn dur="1" fill="hold">
                                          <p:stCondLst>
                                            <p:cond delay="0"/>
                                          </p:stCondLst>
                                        </p:cTn>
                                        <p:tgtEl>
                                          <p:spTgt spid="5015"/>
                                        </p:tgtEl>
                                        <p:attrNameLst>
                                          <p:attrName>style.visibility</p:attrName>
                                        </p:attrNameLst>
                                      </p:cBhvr>
                                      <p:to>
                                        <p:strVal val="visible"/>
                                      </p:to>
                                    </p:set>
                                    <p:animEffect filter="fade" transition="in">
                                      <p:cBhvr>
                                        <p:cTn dur="1000"/>
                                        <p:tgtEl>
                                          <p:spTgt spid="5015"/>
                                        </p:tgtEl>
                                      </p:cBhvr>
                                    </p:animEffect>
                                  </p:childTnLst>
                                </p:cTn>
                              </p:par>
                              <p:par>
                                <p:cTn fill="hold" nodeType="withEffect" presetClass="entr" presetID="10" presetSubtype="0">
                                  <p:stCondLst>
                                    <p:cond delay="0"/>
                                  </p:stCondLst>
                                  <p:childTnLst>
                                    <p:set>
                                      <p:cBhvr>
                                        <p:cTn dur="1" fill="hold">
                                          <p:stCondLst>
                                            <p:cond delay="0"/>
                                          </p:stCondLst>
                                        </p:cTn>
                                        <p:tgtEl>
                                          <p:spTgt spid="5016"/>
                                        </p:tgtEl>
                                        <p:attrNameLst>
                                          <p:attrName>style.visibility</p:attrName>
                                        </p:attrNameLst>
                                      </p:cBhvr>
                                      <p:to>
                                        <p:strVal val="visible"/>
                                      </p:to>
                                    </p:set>
                                    <p:animEffect filter="fade" transition="in">
                                      <p:cBhvr>
                                        <p:cTn dur="1000"/>
                                        <p:tgtEl>
                                          <p:spTgt spid="5016"/>
                                        </p:tgtEl>
                                      </p:cBhvr>
                                    </p:animEffect>
                                  </p:childTnLst>
                                </p:cTn>
                              </p:par>
                              <p:par>
                                <p:cTn fill="hold" nodeType="withEffect" presetClass="entr" presetID="10" presetSubtype="0">
                                  <p:stCondLst>
                                    <p:cond delay="0"/>
                                  </p:stCondLst>
                                  <p:childTnLst>
                                    <p:set>
                                      <p:cBhvr>
                                        <p:cTn dur="1" fill="hold">
                                          <p:stCondLst>
                                            <p:cond delay="0"/>
                                          </p:stCondLst>
                                        </p:cTn>
                                        <p:tgtEl>
                                          <p:spTgt spid="5017"/>
                                        </p:tgtEl>
                                        <p:attrNameLst>
                                          <p:attrName>style.visibility</p:attrName>
                                        </p:attrNameLst>
                                      </p:cBhvr>
                                      <p:to>
                                        <p:strVal val="visible"/>
                                      </p:to>
                                    </p:set>
                                    <p:animEffect filter="fade" transition="in">
                                      <p:cBhvr>
                                        <p:cTn dur="1000"/>
                                        <p:tgtEl>
                                          <p:spTgt spid="5017"/>
                                        </p:tgtEl>
                                      </p:cBhvr>
                                    </p:animEffect>
                                  </p:childTnLst>
                                </p:cTn>
                              </p:par>
                              <p:par>
                                <p:cTn fill="hold" nodeType="withEffect" presetClass="entr" presetID="10" presetSubtype="0">
                                  <p:stCondLst>
                                    <p:cond delay="0"/>
                                  </p:stCondLst>
                                  <p:childTnLst>
                                    <p:set>
                                      <p:cBhvr>
                                        <p:cTn dur="1" fill="hold">
                                          <p:stCondLst>
                                            <p:cond delay="0"/>
                                          </p:stCondLst>
                                        </p:cTn>
                                        <p:tgtEl>
                                          <p:spTgt spid="5018"/>
                                        </p:tgtEl>
                                        <p:attrNameLst>
                                          <p:attrName>style.visibility</p:attrName>
                                        </p:attrNameLst>
                                      </p:cBhvr>
                                      <p:to>
                                        <p:strVal val="visible"/>
                                      </p:to>
                                    </p:set>
                                    <p:animEffect filter="fade" transition="in">
                                      <p:cBhvr>
                                        <p:cTn dur="1000"/>
                                        <p:tgtEl>
                                          <p:spTgt spid="5018"/>
                                        </p:tgtEl>
                                      </p:cBhvr>
                                    </p:animEffect>
                                  </p:childTnLst>
                                </p:cTn>
                              </p:par>
                              <p:par>
                                <p:cTn fill="hold" nodeType="withEffect" presetClass="entr" presetID="10" presetSubtype="0">
                                  <p:stCondLst>
                                    <p:cond delay="0"/>
                                  </p:stCondLst>
                                  <p:childTnLst>
                                    <p:set>
                                      <p:cBhvr>
                                        <p:cTn dur="1" fill="hold">
                                          <p:stCondLst>
                                            <p:cond delay="0"/>
                                          </p:stCondLst>
                                        </p:cTn>
                                        <p:tgtEl>
                                          <p:spTgt spid="5019"/>
                                        </p:tgtEl>
                                        <p:attrNameLst>
                                          <p:attrName>style.visibility</p:attrName>
                                        </p:attrNameLst>
                                      </p:cBhvr>
                                      <p:to>
                                        <p:strVal val="visible"/>
                                      </p:to>
                                    </p:set>
                                    <p:animEffect filter="fade" transition="in">
                                      <p:cBhvr>
                                        <p:cTn dur="1000"/>
                                        <p:tgtEl>
                                          <p:spTgt spid="5019"/>
                                        </p:tgtEl>
                                      </p:cBhvr>
                                    </p:animEffect>
                                  </p:childTnLst>
                                </p:cTn>
                              </p:par>
                              <p:par>
                                <p:cTn fill="hold" nodeType="withEffect" presetClass="entr" presetID="10" presetSubtype="0">
                                  <p:stCondLst>
                                    <p:cond delay="0"/>
                                  </p:stCondLst>
                                  <p:childTnLst>
                                    <p:set>
                                      <p:cBhvr>
                                        <p:cTn dur="1" fill="hold">
                                          <p:stCondLst>
                                            <p:cond delay="0"/>
                                          </p:stCondLst>
                                        </p:cTn>
                                        <p:tgtEl>
                                          <p:spTgt spid="5020"/>
                                        </p:tgtEl>
                                        <p:attrNameLst>
                                          <p:attrName>style.visibility</p:attrName>
                                        </p:attrNameLst>
                                      </p:cBhvr>
                                      <p:to>
                                        <p:strVal val="visible"/>
                                      </p:to>
                                    </p:set>
                                    <p:animEffect filter="fade" transition="in">
                                      <p:cBhvr>
                                        <p:cTn dur="1000"/>
                                        <p:tgtEl>
                                          <p:spTgt spid="5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4" name="Shape 5024"/>
        <p:cNvGrpSpPr/>
        <p:nvPr/>
      </p:nvGrpSpPr>
      <p:grpSpPr>
        <a:xfrm>
          <a:off x="0" y="0"/>
          <a:ext cx="0" cy="0"/>
          <a:chOff x="0" y="0"/>
          <a:chExt cx="0" cy="0"/>
        </a:xfrm>
      </p:grpSpPr>
      <p:sp>
        <p:nvSpPr>
          <p:cNvPr id="5025" name="Google Shape;5025;p77"/>
          <p:cNvSpPr txBox="1"/>
          <p:nvPr>
            <p:ph type="title"/>
          </p:nvPr>
        </p:nvSpPr>
        <p:spPr>
          <a:xfrm>
            <a:off x="261100" y="205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a:t>
            </a:r>
            <a:endParaRPr/>
          </a:p>
        </p:txBody>
      </p:sp>
      <p:sp>
        <p:nvSpPr>
          <p:cNvPr id="5026" name="Google Shape;5026;p77"/>
          <p:cNvSpPr txBox="1"/>
          <p:nvPr/>
        </p:nvSpPr>
        <p:spPr>
          <a:xfrm>
            <a:off x="3180450" y="4481225"/>
            <a:ext cx="2269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“Die Katze fängt die Maus”</a:t>
            </a:r>
            <a:endParaRPr>
              <a:latin typeface="Titillium Web Light"/>
              <a:ea typeface="Titillium Web Light"/>
              <a:cs typeface="Titillium Web Light"/>
              <a:sym typeface="Titillium Web Light"/>
            </a:endParaRPr>
          </a:p>
        </p:txBody>
      </p:sp>
      <p:sp>
        <p:nvSpPr>
          <p:cNvPr id="5027" name="Google Shape;5027;p77"/>
          <p:cNvSpPr/>
          <p:nvPr/>
        </p:nvSpPr>
        <p:spPr>
          <a:xfrm>
            <a:off x="27265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ATTN </a:t>
            </a:r>
            <a:endParaRPr/>
          </a:p>
        </p:txBody>
      </p:sp>
      <p:sp>
        <p:nvSpPr>
          <p:cNvPr id="5028" name="Google Shape;5028;p77"/>
          <p:cNvSpPr/>
          <p:nvPr/>
        </p:nvSpPr>
        <p:spPr>
          <a:xfrm>
            <a:off x="34885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sp>
        <p:nvSpPr>
          <p:cNvPr id="5029" name="Google Shape;5029;p77"/>
          <p:cNvSpPr/>
          <p:nvPr/>
        </p:nvSpPr>
        <p:spPr>
          <a:xfrm>
            <a:off x="42505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sp>
        <p:nvSpPr>
          <p:cNvPr id="5030" name="Google Shape;5030;p77"/>
          <p:cNvSpPr/>
          <p:nvPr/>
        </p:nvSpPr>
        <p:spPr>
          <a:xfrm>
            <a:off x="5012550" y="33724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sp>
        <p:nvSpPr>
          <p:cNvPr id="5031" name="Google Shape;5031;p77"/>
          <p:cNvSpPr txBox="1"/>
          <p:nvPr/>
        </p:nvSpPr>
        <p:spPr>
          <a:xfrm>
            <a:off x="518825" y="2675200"/>
            <a:ext cx="12024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State Vector</a:t>
            </a:r>
            <a:endParaRPr>
              <a:latin typeface="Titillium Web Light"/>
              <a:ea typeface="Titillium Web Light"/>
              <a:cs typeface="Titillium Web Light"/>
              <a:sym typeface="Titillium Web Light"/>
            </a:endParaRPr>
          </a:p>
        </p:txBody>
      </p:sp>
      <p:grpSp>
        <p:nvGrpSpPr>
          <p:cNvPr id="5032" name="Google Shape;5032;p77"/>
          <p:cNvGrpSpPr/>
          <p:nvPr/>
        </p:nvGrpSpPr>
        <p:grpSpPr>
          <a:xfrm>
            <a:off x="3402850" y="2813800"/>
            <a:ext cx="1562400" cy="172500"/>
            <a:chOff x="507250" y="3271000"/>
            <a:chExt cx="1562400" cy="172500"/>
          </a:xfrm>
        </p:grpSpPr>
        <p:sp>
          <p:nvSpPr>
            <p:cNvPr id="5033" name="Google Shape;5033;p77"/>
            <p:cNvSpPr/>
            <p:nvPr/>
          </p:nvSpPr>
          <p:spPr>
            <a:xfrm>
              <a:off x="507250" y="3271000"/>
              <a:ext cx="1562400" cy="1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4" name="Google Shape;5034;p77"/>
            <p:cNvCxnSpPr/>
            <p:nvPr/>
          </p:nvCxnSpPr>
          <p:spPr>
            <a:xfrm>
              <a:off x="750725" y="3271000"/>
              <a:ext cx="0" cy="172500"/>
            </a:xfrm>
            <a:prstGeom prst="straightConnector1">
              <a:avLst/>
            </a:prstGeom>
            <a:noFill/>
            <a:ln cap="flat" cmpd="sng" w="9525">
              <a:solidFill>
                <a:schemeClr val="dk2"/>
              </a:solidFill>
              <a:prstDash val="solid"/>
              <a:round/>
              <a:headEnd len="med" w="med" type="none"/>
              <a:tailEnd len="med" w="med" type="none"/>
            </a:ln>
          </p:spPr>
        </p:cxnSp>
        <p:cxnSp>
          <p:nvCxnSpPr>
            <p:cNvPr id="5035" name="Google Shape;5035;p77"/>
            <p:cNvCxnSpPr/>
            <p:nvPr/>
          </p:nvCxnSpPr>
          <p:spPr>
            <a:xfrm flipH="1">
              <a:off x="1024575" y="3281125"/>
              <a:ext cx="10200" cy="142200"/>
            </a:xfrm>
            <a:prstGeom prst="straightConnector1">
              <a:avLst/>
            </a:prstGeom>
            <a:noFill/>
            <a:ln cap="flat" cmpd="sng" w="9525">
              <a:solidFill>
                <a:schemeClr val="dk2"/>
              </a:solidFill>
              <a:prstDash val="solid"/>
              <a:round/>
              <a:headEnd len="med" w="med" type="none"/>
              <a:tailEnd len="med" w="med" type="none"/>
            </a:ln>
          </p:spPr>
        </p:cxnSp>
        <p:cxnSp>
          <p:nvCxnSpPr>
            <p:cNvPr id="5036" name="Google Shape;5036;p77"/>
            <p:cNvCxnSpPr>
              <a:stCxn id="5033" idx="0"/>
              <a:endCxn id="5033" idx="2"/>
            </p:cNvCxnSpPr>
            <p:nvPr/>
          </p:nvCxnSpPr>
          <p:spPr>
            <a:xfrm>
              <a:off x="12884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5037" name="Google Shape;5037;p77"/>
            <p:cNvCxnSpPr/>
            <p:nvPr/>
          </p:nvCxnSpPr>
          <p:spPr>
            <a:xfrm>
              <a:off x="1593250" y="3271000"/>
              <a:ext cx="0" cy="162300"/>
            </a:xfrm>
            <a:prstGeom prst="straightConnector1">
              <a:avLst/>
            </a:prstGeom>
            <a:noFill/>
            <a:ln cap="flat" cmpd="sng" w="9525">
              <a:solidFill>
                <a:schemeClr val="dk2"/>
              </a:solidFill>
              <a:prstDash val="solid"/>
              <a:round/>
              <a:headEnd len="med" w="med" type="none"/>
              <a:tailEnd len="med" w="med" type="none"/>
            </a:ln>
          </p:spPr>
        </p:cxnSp>
        <p:cxnSp>
          <p:nvCxnSpPr>
            <p:cNvPr id="5038" name="Google Shape;5038;p77"/>
            <p:cNvCxnSpPr/>
            <p:nvPr/>
          </p:nvCxnSpPr>
          <p:spPr>
            <a:xfrm>
              <a:off x="1821850" y="3271000"/>
              <a:ext cx="0" cy="162300"/>
            </a:xfrm>
            <a:prstGeom prst="straightConnector1">
              <a:avLst/>
            </a:prstGeom>
            <a:noFill/>
            <a:ln cap="flat" cmpd="sng" w="9525">
              <a:solidFill>
                <a:schemeClr val="dk2"/>
              </a:solidFill>
              <a:prstDash val="solid"/>
              <a:round/>
              <a:headEnd len="med" w="med" type="none"/>
              <a:tailEnd len="med" w="med" type="none"/>
            </a:ln>
          </p:spPr>
        </p:cxnSp>
      </p:grpSp>
      <p:sp>
        <p:nvSpPr>
          <p:cNvPr id="5039" name="Google Shape;5039;p77"/>
          <p:cNvSpPr txBox="1"/>
          <p:nvPr/>
        </p:nvSpPr>
        <p:spPr>
          <a:xfrm>
            <a:off x="562350" y="3552750"/>
            <a:ext cx="9456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Titillium Web Light"/>
                <a:ea typeface="Titillium Web Light"/>
                <a:cs typeface="Titillium Web Light"/>
                <a:sym typeface="Titillium Web Light"/>
              </a:rPr>
              <a:t>Encoder</a:t>
            </a:r>
            <a:endParaRPr>
              <a:latin typeface="Titillium Web Light"/>
              <a:ea typeface="Titillium Web Light"/>
              <a:cs typeface="Titillium Web Light"/>
              <a:sym typeface="Titillium Web Light"/>
            </a:endParaRPr>
          </a:p>
        </p:txBody>
      </p:sp>
      <p:sp>
        <p:nvSpPr>
          <p:cNvPr id="5040" name="Google Shape;5040;p77"/>
          <p:cNvSpPr txBox="1"/>
          <p:nvPr/>
        </p:nvSpPr>
        <p:spPr>
          <a:xfrm>
            <a:off x="3463200" y="987175"/>
            <a:ext cx="14112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“Dog bites man”</a:t>
            </a:r>
            <a:endParaRPr>
              <a:latin typeface="Titillium Web Light"/>
              <a:ea typeface="Titillium Web Light"/>
              <a:cs typeface="Titillium Web Light"/>
              <a:sym typeface="Titillium Web Light"/>
            </a:endParaRPr>
          </a:p>
        </p:txBody>
      </p:sp>
      <p:sp>
        <p:nvSpPr>
          <p:cNvPr id="5041" name="Google Shape;5041;p77"/>
          <p:cNvSpPr/>
          <p:nvPr/>
        </p:nvSpPr>
        <p:spPr>
          <a:xfrm>
            <a:off x="2726550" y="17722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ATTN</a:t>
            </a:r>
            <a:endParaRPr/>
          </a:p>
        </p:txBody>
      </p:sp>
      <p:sp>
        <p:nvSpPr>
          <p:cNvPr id="5042" name="Google Shape;5042;p77"/>
          <p:cNvSpPr/>
          <p:nvPr/>
        </p:nvSpPr>
        <p:spPr>
          <a:xfrm>
            <a:off x="3488550" y="17722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sp>
        <p:nvSpPr>
          <p:cNvPr id="5043" name="Google Shape;5043;p77"/>
          <p:cNvSpPr/>
          <p:nvPr/>
        </p:nvSpPr>
        <p:spPr>
          <a:xfrm>
            <a:off x="4250550" y="17722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sp>
        <p:nvSpPr>
          <p:cNvPr id="5044" name="Google Shape;5044;p77"/>
          <p:cNvSpPr/>
          <p:nvPr/>
        </p:nvSpPr>
        <p:spPr>
          <a:xfrm>
            <a:off x="5012550" y="1772275"/>
            <a:ext cx="5862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solidFill>
                  <a:schemeClr val="dk1"/>
                </a:solidFill>
              </a:rPr>
              <a:t>ATTN</a:t>
            </a:r>
            <a:endParaRPr sz="1000"/>
          </a:p>
          <a:p>
            <a:pPr indent="0" lvl="0" marL="0" rtl="0" algn="l">
              <a:spcBef>
                <a:spcPts val="0"/>
              </a:spcBef>
              <a:spcAft>
                <a:spcPts val="0"/>
              </a:spcAft>
              <a:buNone/>
            </a:pPr>
            <a:r>
              <a:t/>
            </a:r>
            <a:endParaRPr/>
          </a:p>
        </p:txBody>
      </p:sp>
      <p:cxnSp>
        <p:nvCxnSpPr>
          <p:cNvPr id="5045" name="Google Shape;5045;p77"/>
          <p:cNvCxnSpPr>
            <a:endCxn id="5040" idx="2"/>
          </p:cNvCxnSpPr>
          <p:nvPr/>
        </p:nvCxnSpPr>
        <p:spPr>
          <a:xfrm flipH="1" rot="10800000">
            <a:off x="4168200" y="1355575"/>
            <a:ext cx="600" cy="416700"/>
          </a:xfrm>
          <a:prstGeom prst="straightConnector1">
            <a:avLst/>
          </a:prstGeom>
          <a:noFill/>
          <a:ln cap="flat" cmpd="sng" w="9525">
            <a:solidFill>
              <a:schemeClr val="dk2"/>
            </a:solidFill>
            <a:prstDash val="solid"/>
            <a:round/>
            <a:headEnd len="med" w="med" type="none"/>
            <a:tailEnd len="med" w="med" type="triangle"/>
          </a:ln>
        </p:spPr>
      </p:cxnSp>
      <p:sp>
        <p:nvSpPr>
          <p:cNvPr id="5046" name="Google Shape;5046;p77"/>
          <p:cNvSpPr txBox="1"/>
          <p:nvPr/>
        </p:nvSpPr>
        <p:spPr>
          <a:xfrm>
            <a:off x="577725" y="1879725"/>
            <a:ext cx="9456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Titillium Web Light"/>
                <a:ea typeface="Titillium Web Light"/>
                <a:cs typeface="Titillium Web Light"/>
                <a:sym typeface="Titillium Web Light"/>
              </a:rPr>
              <a:t>Decoder</a:t>
            </a:r>
            <a:endParaRPr>
              <a:latin typeface="Titillium Web Light"/>
              <a:ea typeface="Titillium Web Light"/>
              <a:cs typeface="Titillium Web Light"/>
              <a:sym typeface="Titillium Web Light"/>
            </a:endParaRPr>
          </a:p>
        </p:txBody>
      </p:sp>
      <p:cxnSp>
        <p:nvCxnSpPr>
          <p:cNvPr id="5047" name="Google Shape;5047;p77"/>
          <p:cNvCxnSpPr>
            <a:stCxn id="5027" idx="2"/>
          </p:cNvCxnSpPr>
          <p:nvPr/>
        </p:nvCxnSpPr>
        <p:spPr>
          <a:xfrm>
            <a:off x="3019650" y="3852775"/>
            <a:ext cx="402900" cy="496500"/>
          </a:xfrm>
          <a:prstGeom prst="straightConnector1">
            <a:avLst/>
          </a:prstGeom>
          <a:noFill/>
          <a:ln cap="flat" cmpd="sng" w="9525">
            <a:solidFill>
              <a:schemeClr val="dk2"/>
            </a:solidFill>
            <a:prstDash val="solid"/>
            <a:round/>
            <a:headEnd len="med" w="med" type="none"/>
            <a:tailEnd len="med" w="med" type="triangle"/>
          </a:ln>
        </p:spPr>
      </p:cxnSp>
      <p:cxnSp>
        <p:nvCxnSpPr>
          <p:cNvPr id="5048" name="Google Shape;5048;p77"/>
          <p:cNvCxnSpPr>
            <a:stCxn id="5027" idx="2"/>
          </p:cNvCxnSpPr>
          <p:nvPr/>
        </p:nvCxnSpPr>
        <p:spPr>
          <a:xfrm>
            <a:off x="3019650" y="3852775"/>
            <a:ext cx="847500" cy="600600"/>
          </a:xfrm>
          <a:prstGeom prst="straightConnector1">
            <a:avLst/>
          </a:prstGeom>
          <a:noFill/>
          <a:ln cap="flat" cmpd="sng" w="28575">
            <a:solidFill>
              <a:schemeClr val="dk2"/>
            </a:solidFill>
            <a:prstDash val="solid"/>
            <a:round/>
            <a:headEnd len="med" w="med" type="none"/>
            <a:tailEnd len="med" w="med" type="triangle"/>
          </a:ln>
        </p:spPr>
      </p:cxnSp>
      <p:cxnSp>
        <p:nvCxnSpPr>
          <p:cNvPr id="5049" name="Google Shape;5049;p77"/>
          <p:cNvCxnSpPr>
            <a:stCxn id="5027" idx="2"/>
          </p:cNvCxnSpPr>
          <p:nvPr/>
        </p:nvCxnSpPr>
        <p:spPr>
          <a:xfrm>
            <a:off x="3019650" y="3852775"/>
            <a:ext cx="1963200" cy="562800"/>
          </a:xfrm>
          <a:prstGeom prst="straightConnector1">
            <a:avLst/>
          </a:prstGeom>
          <a:noFill/>
          <a:ln cap="flat" cmpd="sng" w="28575">
            <a:solidFill>
              <a:schemeClr val="dk2"/>
            </a:solidFill>
            <a:prstDash val="solid"/>
            <a:round/>
            <a:headEnd len="med" w="med" type="none"/>
            <a:tailEnd len="med" w="med" type="triangle"/>
          </a:ln>
        </p:spPr>
      </p:cxnSp>
      <p:cxnSp>
        <p:nvCxnSpPr>
          <p:cNvPr id="5050" name="Google Shape;5050;p77"/>
          <p:cNvCxnSpPr>
            <a:stCxn id="5028" idx="2"/>
          </p:cNvCxnSpPr>
          <p:nvPr/>
        </p:nvCxnSpPr>
        <p:spPr>
          <a:xfrm>
            <a:off x="3781650" y="3852775"/>
            <a:ext cx="435300" cy="628800"/>
          </a:xfrm>
          <a:prstGeom prst="straightConnector1">
            <a:avLst/>
          </a:prstGeom>
          <a:noFill/>
          <a:ln cap="flat" cmpd="sng" w="9525">
            <a:solidFill>
              <a:schemeClr val="dk2"/>
            </a:solidFill>
            <a:prstDash val="solid"/>
            <a:round/>
            <a:headEnd len="med" w="med" type="none"/>
            <a:tailEnd len="med" w="med" type="triangle"/>
          </a:ln>
        </p:spPr>
      </p:cxnSp>
      <p:cxnSp>
        <p:nvCxnSpPr>
          <p:cNvPr id="5051" name="Google Shape;5051;p77"/>
          <p:cNvCxnSpPr>
            <a:stCxn id="5028" idx="2"/>
          </p:cNvCxnSpPr>
          <p:nvPr/>
        </p:nvCxnSpPr>
        <p:spPr>
          <a:xfrm>
            <a:off x="3781650" y="3852775"/>
            <a:ext cx="123300" cy="5628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77"/>
          <p:cNvCxnSpPr>
            <a:stCxn id="5029" idx="2"/>
          </p:cNvCxnSpPr>
          <p:nvPr/>
        </p:nvCxnSpPr>
        <p:spPr>
          <a:xfrm flipH="1">
            <a:off x="4372350" y="3852775"/>
            <a:ext cx="171300" cy="6288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77"/>
          <p:cNvCxnSpPr>
            <a:stCxn id="5029" idx="2"/>
          </p:cNvCxnSpPr>
          <p:nvPr/>
        </p:nvCxnSpPr>
        <p:spPr>
          <a:xfrm>
            <a:off x="4543650" y="3852775"/>
            <a:ext cx="146100" cy="600600"/>
          </a:xfrm>
          <a:prstGeom prst="straightConnector1">
            <a:avLst/>
          </a:prstGeom>
          <a:noFill/>
          <a:ln cap="flat" cmpd="sng" w="9525">
            <a:solidFill>
              <a:schemeClr val="dk2"/>
            </a:solidFill>
            <a:prstDash val="solid"/>
            <a:round/>
            <a:headEnd len="med" w="med" type="none"/>
            <a:tailEnd len="med" w="med" type="triangle"/>
          </a:ln>
        </p:spPr>
      </p:cxnSp>
      <p:cxnSp>
        <p:nvCxnSpPr>
          <p:cNvPr id="5054" name="Google Shape;5054;p77"/>
          <p:cNvCxnSpPr>
            <a:stCxn id="5030" idx="2"/>
          </p:cNvCxnSpPr>
          <p:nvPr/>
        </p:nvCxnSpPr>
        <p:spPr>
          <a:xfrm flipH="1">
            <a:off x="3970950" y="3852775"/>
            <a:ext cx="1334700" cy="553200"/>
          </a:xfrm>
          <a:prstGeom prst="straightConnector1">
            <a:avLst/>
          </a:prstGeom>
          <a:noFill/>
          <a:ln cap="flat" cmpd="sng" w="38100">
            <a:solidFill>
              <a:schemeClr val="dk2"/>
            </a:solidFill>
            <a:prstDash val="solid"/>
            <a:round/>
            <a:headEnd len="med" w="med" type="none"/>
            <a:tailEnd len="med" w="med" type="triangle"/>
          </a:ln>
        </p:spPr>
      </p:cxnSp>
      <p:cxnSp>
        <p:nvCxnSpPr>
          <p:cNvPr id="5055" name="Google Shape;5055;p77"/>
          <p:cNvCxnSpPr>
            <a:stCxn id="5030" idx="2"/>
          </p:cNvCxnSpPr>
          <p:nvPr/>
        </p:nvCxnSpPr>
        <p:spPr>
          <a:xfrm flipH="1">
            <a:off x="5134050" y="3852775"/>
            <a:ext cx="171600" cy="439800"/>
          </a:xfrm>
          <a:prstGeom prst="straightConnector1">
            <a:avLst/>
          </a:prstGeom>
          <a:noFill/>
          <a:ln cap="flat" cmpd="sng" w="38100">
            <a:solidFill>
              <a:schemeClr val="dk2"/>
            </a:solidFill>
            <a:prstDash val="solid"/>
            <a:round/>
            <a:headEnd len="med" w="med" type="none"/>
            <a:tailEnd len="med" w="med" type="triangle"/>
          </a:ln>
        </p:spPr>
      </p:cxnSp>
      <p:cxnSp>
        <p:nvCxnSpPr>
          <p:cNvPr id="5056" name="Google Shape;5056;p77"/>
          <p:cNvCxnSpPr>
            <a:stCxn id="5027" idx="0"/>
            <a:endCxn id="5033" idx="1"/>
          </p:cNvCxnSpPr>
          <p:nvPr/>
        </p:nvCxnSpPr>
        <p:spPr>
          <a:xfrm flipH="1" rot="10800000">
            <a:off x="3019650" y="2894875"/>
            <a:ext cx="383100" cy="477600"/>
          </a:xfrm>
          <a:prstGeom prst="straightConnector1">
            <a:avLst/>
          </a:prstGeom>
          <a:noFill/>
          <a:ln cap="flat" cmpd="sng" w="9525">
            <a:solidFill>
              <a:schemeClr val="dk2"/>
            </a:solidFill>
            <a:prstDash val="solid"/>
            <a:round/>
            <a:headEnd len="med" w="med" type="none"/>
            <a:tailEnd len="med" w="med" type="triangle"/>
          </a:ln>
        </p:spPr>
      </p:cxnSp>
      <p:cxnSp>
        <p:nvCxnSpPr>
          <p:cNvPr id="5057" name="Google Shape;5057;p77"/>
          <p:cNvCxnSpPr>
            <a:stCxn id="5028" idx="0"/>
          </p:cNvCxnSpPr>
          <p:nvPr/>
        </p:nvCxnSpPr>
        <p:spPr>
          <a:xfrm flipH="1" rot="10800000">
            <a:off x="3781650" y="3006775"/>
            <a:ext cx="9900" cy="365700"/>
          </a:xfrm>
          <a:prstGeom prst="straightConnector1">
            <a:avLst/>
          </a:prstGeom>
          <a:noFill/>
          <a:ln cap="flat" cmpd="sng" w="9525">
            <a:solidFill>
              <a:schemeClr val="dk2"/>
            </a:solidFill>
            <a:prstDash val="solid"/>
            <a:round/>
            <a:headEnd len="med" w="med" type="none"/>
            <a:tailEnd len="med" w="med" type="triangle"/>
          </a:ln>
        </p:spPr>
      </p:cxnSp>
      <p:cxnSp>
        <p:nvCxnSpPr>
          <p:cNvPr id="5058" name="Google Shape;5058;p77"/>
          <p:cNvCxnSpPr>
            <a:stCxn id="5029" idx="0"/>
          </p:cNvCxnSpPr>
          <p:nvPr/>
        </p:nvCxnSpPr>
        <p:spPr>
          <a:xfrm rot="10800000">
            <a:off x="4510050" y="3016075"/>
            <a:ext cx="33600" cy="356400"/>
          </a:xfrm>
          <a:prstGeom prst="straightConnector1">
            <a:avLst/>
          </a:prstGeom>
          <a:noFill/>
          <a:ln cap="flat" cmpd="sng" w="9525">
            <a:solidFill>
              <a:schemeClr val="dk2"/>
            </a:solidFill>
            <a:prstDash val="solid"/>
            <a:round/>
            <a:headEnd len="med" w="med" type="none"/>
            <a:tailEnd len="med" w="med" type="triangle"/>
          </a:ln>
        </p:spPr>
      </p:cxnSp>
      <p:cxnSp>
        <p:nvCxnSpPr>
          <p:cNvPr id="5059" name="Google Shape;5059;p77"/>
          <p:cNvCxnSpPr>
            <a:stCxn id="5030" idx="0"/>
            <a:endCxn id="5033" idx="3"/>
          </p:cNvCxnSpPr>
          <p:nvPr/>
        </p:nvCxnSpPr>
        <p:spPr>
          <a:xfrm rot="10800000">
            <a:off x="4965150" y="2894875"/>
            <a:ext cx="340500" cy="477600"/>
          </a:xfrm>
          <a:prstGeom prst="straightConnector1">
            <a:avLst/>
          </a:prstGeom>
          <a:noFill/>
          <a:ln cap="flat" cmpd="sng" w="9525">
            <a:solidFill>
              <a:schemeClr val="dk2"/>
            </a:solidFill>
            <a:prstDash val="solid"/>
            <a:round/>
            <a:headEnd len="med" w="med" type="none"/>
            <a:tailEnd len="med" w="med" type="triangle"/>
          </a:ln>
        </p:spPr>
      </p:cxnSp>
      <p:cxnSp>
        <p:nvCxnSpPr>
          <p:cNvPr id="5060" name="Google Shape;5060;p77"/>
          <p:cNvCxnSpPr/>
          <p:nvPr/>
        </p:nvCxnSpPr>
        <p:spPr>
          <a:xfrm>
            <a:off x="3019650" y="2252575"/>
            <a:ext cx="402900" cy="436800"/>
          </a:xfrm>
          <a:prstGeom prst="straightConnector1">
            <a:avLst/>
          </a:prstGeom>
          <a:noFill/>
          <a:ln cap="flat" cmpd="sng" w="9525">
            <a:solidFill>
              <a:schemeClr val="dk2"/>
            </a:solidFill>
            <a:prstDash val="solid"/>
            <a:round/>
            <a:headEnd len="med" w="med" type="none"/>
            <a:tailEnd len="med" w="med" type="triangle"/>
          </a:ln>
        </p:spPr>
      </p:cxnSp>
      <p:cxnSp>
        <p:nvCxnSpPr>
          <p:cNvPr id="5061" name="Google Shape;5061;p77"/>
          <p:cNvCxnSpPr/>
          <p:nvPr/>
        </p:nvCxnSpPr>
        <p:spPr>
          <a:xfrm>
            <a:off x="3019650" y="2252575"/>
            <a:ext cx="847500" cy="528300"/>
          </a:xfrm>
          <a:prstGeom prst="straightConnector1">
            <a:avLst/>
          </a:prstGeom>
          <a:noFill/>
          <a:ln cap="flat" cmpd="sng" w="28575">
            <a:solidFill>
              <a:schemeClr val="dk2"/>
            </a:solidFill>
            <a:prstDash val="solid"/>
            <a:round/>
            <a:headEnd len="med" w="med" type="none"/>
            <a:tailEnd len="med" w="med" type="triangle"/>
          </a:ln>
        </p:spPr>
      </p:cxnSp>
      <p:cxnSp>
        <p:nvCxnSpPr>
          <p:cNvPr id="5062" name="Google Shape;5062;p77"/>
          <p:cNvCxnSpPr/>
          <p:nvPr/>
        </p:nvCxnSpPr>
        <p:spPr>
          <a:xfrm>
            <a:off x="3019650" y="2252575"/>
            <a:ext cx="1963200" cy="495000"/>
          </a:xfrm>
          <a:prstGeom prst="straightConnector1">
            <a:avLst/>
          </a:prstGeom>
          <a:noFill/>
          <a:ln cap="flat" cmpd="sng" w="28575">
            <a:solidFill>
              <a:schemeClr val="dk2"/>
            </a:solidFill>
            <a:prstDash val="solid"/>
            <a:round/>
            <a:headEnd len="med" w="med" type="none"/>
            <a:tailEnd len="med" w="med" type="triangle"/>
          </a:ln>
        </p:spPr>
      </p:cxnSp>
      <p:cxnSp>
        <p:nvCxnSpPr>
          <p:cNvPr id="5063" name="Google Shape;5063;p77"/>
          <p:cNvCxnSpPr/>
          <p:nvPr/>
        </p:nvCxnSpPr>
        <p:spPr>
          <a:xfrm>
            <a:off x="3781650" y="2252575"/>
            <a:ext cx="435300" cy="553200"/>
          </a:xfrm>
          <a:prstGeom prst="straightConnector1">
            <a:avLst/>
          </a:prstGeom>
          <a:noFill/>
          <a:ln cap="flat" cmpd="sng" w="9525">
            <a:solidFill>
              <a:schemeClr val="dk2"/>
            </a:solidFill>
            <a:prstDash val="solid"/>
            <a:round/>
            <a:headEnd len="med" w="med" type="none"/>
            <a:tailEnd len="med" w="med" type="triangle"/>
          </a:ln>
        </p:spPr>
      </p:cxnSp>
      <p:cxnSp>
        <p:nvCxnSpPr>
          <p:cNvPr id="5064" name="Google Shape;5064;p77"/>
          <p:cNvCxnSpPr/>
          <p:nvPr/>
        </p:nvCxnSpPr>
        <p:spPr>
          <a:xfrm>
            <a:off x="3781650" y="2252575"/>
            <a:ext cx="123300" cy="495000"/>
          </a:xfrm>
          <a:prstGeom prst="straightConnector1">
            <a:avLst/>
          </a:prstGeom>
          <a:noFill/>
          <a:ln cap="flat" cmpd="sng" w="9525">
            <a:solidFill>
              <a:schemeClr val="dk2"/>
            </a:solidFill>
            <a:prstDash val="solid"/>
            <a:round/>
            <a:headEnd len="med" w="med" type="none"/>
            <a:tailEnd len="med" w="med" type="triangle"/>
          </a:ln>
        </p:spPr>
      </p:cxnSp>
      <p:cxnSp>
        <p:nvCxnSpPr>
          <p:cNvPr id="5065" name="Google Shape;5065;p77"/>
          <p:cNvCxnSpPr/>
          <p:nvPr/>
        </p:nvCxnSpPr>
        <p:spPr>
          <a:xfrm flipH="1">
            <a:off x="4372350" y="2252575"/>
            <a:ext cx="171300" cy="553200"/>
          </a:xfrm>
          <a:prstGeom prst="straightConnector1">
            <a:avLst/>
          </a:prstGeom>
          <a:noFill/>
          <a:ln cap="flat" cmpd="sng" w="9525">
            <a:solidFill>
              <a:schemeClr val="dk2"/>
            </a:solidFill>
            <a:prstDash val="solid"/>
            <a:round/>
            <a:headEnd len="med" w="med" type="none"/>
            <a:tailEnd len="med" w="med" type="triangle"/>
          </a:ln>
        </p:spPr>
      </p:cxnSp>
      <p:cxnSp>
        <p:nvCxnSpPr>
          <p:cNvPr id="5066" name="Google Shape;5066;p77"/>
          <p:cNvCxnSpPr/>
          <p:nvPr/>
        </p:nvCxnSpPr>
        <p:spPr>
          <a:xfrm>
            <a:off x="4543650" y="2252575"/>
            <a:ext cx="146100" cy="528300"/>
          </a:xfrm>
          <a:prstGeom prst="straightConnector1">
            <a:avLst/>
          </a:prstGeom>
          <a:noFill/>
          <a:ln cap="flat" cmpd="sng" w="9525">
            <a:solidFill>
              <a:schemeClr val="dk2"/>
            </a:solidFill>
            <a:prstDash val="solid"/>
            <a:round/>
            <a:headEnd len="med" w="med" type="none"/>
            <a:tailEnd len="med" w="med" type="triangle"/>
          </a:ln>
        </p:spPr>
      </p:cxnSp>
      <p:cxnSp>
        <p:nvCxnSpPr>
          <p:cNvPr id="5067" name="Google Shape;5067;p77"/>
          <p:cNvCxnSpPr/>
          <p:nvPr/>
        </p:nvCxnSpPr>
        <p:spPr>
          <a:xfrm flipH="1">
            <a:off x="3970950" y="2252575"/>
            <a:ext cx="1334700" cy="486600"/>
          </a:xfrm>
          <a:prstGeom prst="straightConnector1">
            <a:avLst/>
          </a:prstGeom>
          <a:noFill/>
          <a:ln cap="flat" cmpd="sng" w="38100">
            <a:solidFill>
              <a:schemeClr val="dk2"/>
            </a:solidFill>
            <a:prstDash val="solid"/>
            <a:round/>
            <a:headEnd len="med" w="med" type="none"/>
            <a:tailEnd len="med" w="med" type="triangle"/>
          </a:ln>
        </p:spPr>
      </p:cxnSp>
      <p:cxnSp>
        <p:nvCxnSpPr>
          <p:cNvPr id="5068" name="Google Shape;5068;p77"/>
          <p:cNvCxnSpPr/>
          <p:nvPr/>
        </p:nvCxnSpPr>
        <p:spPr>
          <a:xfrm flipH="1">
            <a:off x="5134050" y="2252575"/>
            <a:ext cx="171600" cy="387000"/>
          </a:xfrm>
          <a:prstGeom prst="straightConnector1">
            <a:avLst/>
          </a:prstGeom>
          <a:noFill/>
          <a:ln cap="flat" cmpd="sng" w="38100">
            <a:solidFill>
              <a:schemeClr val="dk2"/>
            </a:solidFill>
            <a:prstDash val="solid"/>
            <a:round/>
            <a:headEnd len="med" w="med" type="none"/>
            <a:tailEnd len="med" w="med" type="triangle"/>
          </a:ln>
        </p:spPr>
      </p:cxnSp>
      <p:sp>
        <p:nvSpPr>
          <p:cNvPr id="5069" name="Google Shape;5069;p77"/>
          <p:cNvSpPr txBox="1"/>
          <p:nvPr/>
        </p:nvSpPr>
        <p:spPr>
          <a:xfrm>
            <a:off x="538925" y="4528925"/>
            <a:ext cx="1334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Attention Head</a:t>
            </a:r>
            <a:endParaRPr>
              <a:latin typeface="Titillium Web Light"/>
              <a:ea typeface="Titillium Web Light"/>
              <a:cs typeface="Titillium Web Light"/>
              <a:sym typeface="Titillium Web Light"/>
            </a:endParaRPr>
          </a:p>
        </p:txBody>
      </p:sp>
      <p:cxnSp>
        <p:nvCxnSpPr>
          <p:cNvPr id="5070" name="Google Shape;5070;p77"/>
          <p:cNvCxnSpPr>
            <a:stCxn id="5069" idx="0"/>
          </p:cNvCxnSpPr>
          <p:nvPr/>
        </p:nvCxnSpPr>
        <p:spPr>
          <a:xfrm flipH="1" rot="10800000">
            <a:off x="1206275" y="3933125"/>
            <a:ext cx="1384500" cy="595800"/>
          </a:xfrm>
          <a:prstGeom prst="straightConnector1">
            <a:avLst/>
          </a:prstGeom>
          <a:noFill/>
          <a:ln cap="flat" cmpd="sng" w="9525">
            <a:solidFill>
              <a:schemeClr val="dk2"/>
            </a:solidFill>
            <a:prstDash val="solid"/>
            <a:round/>
            <a:headEnd len="med" w="med" type="none"/>
            <a:tailEnd len="med" w="med" type="triangle"/>
          </a:ln>
        </p:spPr>
      </p:cxnSp>
      <p:sp>
        <p:nvSpPr>
          <p:cNvPr id="5071" name="Google Shape;5071;p77"/>
          <p:cNvSpPr txBox="1"/>
          <p:nvPr/>
        </p:nvSpPr>
        <p:spPr>
          <a:xfrm>
            <a:off x="6354300" y="2211900"/>
            <a:ext cx="2012700" cy="11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Gewichte / Beziehungen / Assoziationen zwischen Input Stellen werden gelernt</a:t>
            </a:r>
            <a:endParaRPr>
              <a:latin typeface="Titillium Web Light"/>
              <a:ea typeface="Titillium Web Light"/>
              <a:cs typeface="Titillium Web Light"/>
              <a:sym typeface="Titillium Web Light"/>
            </a:endParaRPr>
          </a:p>
        </p:txBody>
      </p:sp>
      <p:cxnSp>
        <p:nvCxnSpPr>
          <p:cNvPr id="5072" name="Google Shape;5072;p77"/>
          <p:cNvCxnSpPr>
            <a:stCxn id="5071" idx="1"/>
          </p:cNvCxnSpPr>
          <p:nvPr/>
        </p:nvCxnSpPr>
        <p:spPr>
          <a:xfrm rot="10800000">
            <a:off x="5492700" y="2505450"/>
            <a:ext cx="861600" cy="283200"/>
          </a:xfrm>
          <a:prstGeom prst="straightConnector1">
            <a:avLst/>
          </a:prstGeom>
          <a:noFill/>
          <a:ln cap="flat" cmpd="sng" w="9525">
            <a:solidFill>
              <a:schemeClr val="dk2"/>
            </a:solidFill>
            <a:prstDash val="solid"/>
            <a:round/>
            <a:headEnd len="med" w="med" type="none"/>
            <a:tailEnd len="med" w="med" type="triangle"/>
          </a:ln>
        </p:spPr>
      </p:cxnSp>
      <p:cxnSp>
        <p:nvCxnSpPr>
          <p:cNvPr id="5073" name="Google Shape;5073;p77"/>
          <p:cNvCxnSpPr>
            <a:stCxn id="5071" idx="1"/>
          </p:cNvCxnSpPr>
          <p:nvPr/>
        </p:nvCxnSpPr>
        <p:spPr>
          <a:xfrm flipH="1">
            <a:off x="5597400" y="2788650"/>
            <a:ext cx="756900" cy="131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7" name="Shape 5077"/>
        <p:cNvGrpSpPr/>
        <p:nvPr/>
      </p:nvGrpSpPr>
      <p:grpSpPr>
        <a:xfrm>
          <a:off x="0" y="0"/>
          <a:ext cx="0" cy="0"/>
          <a:chOff x="0" y="0"/>
          <a:chExt cx="0" cy="0"/>
        </a:xfrm>
      </p:grpSpPr>
      <p:sp>
        <p:nvSpPr>
          <p:cNvPr id="5078" name="Google Shape;5078;p78"/>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5079" name="Google Shape;5079;p78"/>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Encoder Representations from Transformer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3" name="Shape 5083"/>
        <p:cNvGrpSpPr/>
        <p:nvPr/>
      </p:nvGrpSpPr>
      <p:grpSpPr>
        <a:xfrm>
          <a:off x="0" y="0"/>
          <a:ext cx="0" cy="0"/>
          <a:chOff x="0" y="0"/>
          <a:chExt cx="0" cy="0"/>
        </a:xfrm>
      </p:grpSpPr>
      <p:sp>
        <p:nvSpPr>
          <p:cNvPr id="5084" name="Google Shape;5084;p7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5085" name="Google Shape;5085;p79"/>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Char char="-"/>
            </a:pPr>
            <a:r>
              <a:rPr lang="en" sz="1800"/>
              <a:t>Pretrained Language Model</a:t>
            </a:r>
            <a:endParaRPr sz="1800"/>
          </a:p>
          <a:p>
            <a:pPr indent="-342900" lvl="0" marL="457200" rtl="0" algn="l">
              <a:spcBef>
                <a:spcPts val="0"/>
              </a:spcBef>
              <a:spcAft>
                <a:spcPts val="0"/>
              </a:spcAft>
              <a:buClr>
                <a:srgbClr val="000000"/>
              </a:buClr>
              <a:buSzPts val="1800"/>
              <a:buChar char="-"/>
            </a:pPr>
            <a:r>
              <a:rPr lang="en" sz="1800"/>
              <a:t>Language Embeddings for Transfer Learning</a:t>
            </a:r>
            <a:endParaRPr sz="1800"/>
          </a:p>
          <a:p>
            <a:pPr indent="-342900" lvl="1" marL="914400" rtl="0" algn="l">
              <a:spcBef>
                <a:spcPts val="0"/>
              </a:spcBef>
              <a:spcAft>
                <a:spcPts val="0"/>
              </a:spcAft>
              <a:buSzPts val="1800"/>
              <a:buChar char="-"/>
            </a:pPr>
            <a:r>
              <a:rPr lang="en" sz="1800"/>
              <a:t>Feature-Based</a:t>
            </a:r>
            <a:endParaRPr sz="1800"/>
          </a:p>
          <a:p>
            <a:pPr indent="-342900" lvl="1" marL="914400" rtl="0" algn="l">
              <a:spcBef>
                <a:spcPts val="0"/>
              </a:spcBef>
              <a:spcAft>
                <a:spcPts val="0"/>
              </a:spcAft>
              <a:buSzPts val="1800"/>
              <a:buChar char="-"/>
            </a:pPr>
            <a:r>
              <a:rPr lang="en" sz="1800"/>
              <a:t>Fine-Tuning</a:t>
            </a:r>
            <a:endParaRPr sz="1800"/>
          </a:p>
          <a:p>
            <a:pPr indent="-342900" lvl="0" marL="457200" rtl="0" algn="l">
              <a:spcBef>
                <a:spcPts val="0"/>
              </a:spcBef>
              <a:spcAft>
                <a:spcPts val="0"/>
              </a:spcAft>
              <a:buClr>
                <a:srgbClr val="000000"/>
              </a:buClr>
              <a:buSzPts val="1800"/>
              <a:buChar char="-"/>
            </a:pPr>
            <a:r>
              <a:rPr lang="en" sz="1800"/>
              <a:t>Learn Deep Contextual Embeddings</a:t>
            </a:r>
            <a:endParaRPr sz="1800"/>
          </a:p>
          <a:p>
            <a:pPr indent="-342900" lvl="1" marL="914400" rtl="0" algn="l">
              <a:spcBef>
                <a:spcPts val="0"/>
              </a:spcBef>
              <a:spcAft>
                <a:spcPts val="0"/>
              </a:spcAft>
              <a:buSzPts val="1800"/>
              <a:buChar char="-"/>
            </a:pPr>
            <a:r>
              <a:rPr lang="en" sz="1800"/>
              <a:t>Semi-Supervised Learning</a:t>
            </a:r>
            <a:endParaRPr sz="1800"/>
          </a:p>
          <a:p>
            <a:pPr indent="-342900" lvl="1" marL="914400" rtl="0" algn="l">
              <a:spcBef>
                <a:spcPts val="0"/>
              </a:spcBef>
              <a:spcAft>
                <a:spcPts val="0"/>
              </a:spcAft>
              <a:buSzPts val="1800"/>
              <a:buChar char="-"/>
            </a:pPr>
            <a:r>
              <a:rPr lang="en" sz="1800"/>
              <a:t>“Truly” Bidirectional</a:t>
            </a:r>
            <a:endParaRPr sz="1800"/>
          </a:p>
          <a:p>
            <a:pPr indent="-342900" lvl="1" marL="914400" rtl="0" algn="l">
              <a:spcBef>
                <a:spcPts val="0"/>
              </a:spcBef>
              <a:spcAft>
                <a:spcPts val="0"/>
              </a:spcAft>
              <a:buSzPts val="1800"/>
              <a:buChar char="-"/>
            </a:pPr>
            <a:r>
              <a:rPr lang="en" sz="1800"/>
              <a:t>“Masked Language Model”</a:t>
            </a:r>
            <a:endParaRPr sz="1800"/>
          </a:p>
          <a:p>
            <a:pPr indent="-342900" lvl="0" marL="457200" rtl="0" algn="l">
              <a:spcBef>
                <a:spcPts val="0"/>
              </a:spcBef>
              <a:spcAft>
                <a:spcPts val="0"/>
              </a:spcAft>
              <a:buClr>
                <a:srgbClr val="000000"/>
              </a:buClr>
              <a:buSzPts val="1800"/>
              <a:buChar char="-"/>
            </a:pPr>
            <a:r>
              <a:rPr lang="en" sz="1800"/>
              <a:t>Attention</a:t>
            </a:r>
            <a:endParaRPr sz="1800"/>
          </a:p>
          <a:p>
            <a:pPr indent="-342900" lvl="0" marL="457200" rtl="0" algn="l">
              <a:spcBef>
                <a:spcPts val="0"/>
              </a:spcBef>
              <a:spcAft>
                <a:spcPts val="0"/>
              </a:spcAft>
              <a:buClr>
                <a:srgbClr val="000000"/>
              </a:buClr>
              <a:buSzPts val="1800"/>
              <a:buChar char="-"/>
            </a:pPr>
            <a:r>
              <a:rPr lang="en" sz="1800"/>
              <a:t>Transformer</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9" name="Shape 5089"/>
        <p:cNvGrpSpPr/>
        <p:nvPr/>
      </p:nvGrpSpPr>
      <p:grpSpPr>
        <a:xfrm>
          <a:off x="0" y="0"/>
          <a:ext cx="0" cy="0"/>
          <a:chOff x="0" y="0"/>
          <a:chExt cx="0" cy="0"/>
        </a:xfrm>
      </p:grpSpPr>
      <p:sp>
        <p:nvSpPr>
          <p:cNvPr id="5090" name="Google Shape;5090;p8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 Masked Language Model</a:t>
            </a:r>
            <a:endParaRPr/>
          </a:p>
        </p:txBody>
      </p:sp>
      <p:sp>
        <p:nvSpPr>
          <p:cNvPr id="5091" name="Google Shape;5091;p80"/>
          <p:cNvSpPr txBox="1"/>
          <p:nvPr/>
        </p:nvSpPr>
        <p:spPr>
          <a:xfrm>
            <a:off x="683875" y="3509575"/>
            <a:ext cx="6579900" cy="574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chemeClr val="dk1"/>
                </a:solidFill>
                <a:highlight>
                  <a:schemeClr val="lt1"/>
                </a:highlight>
                <a:latin typeface="Georgia"/>
                <a:ea typeface="Georgia"/>
                <a:cs typeface="Georgia"/>
                <a:sym typeface="Georgia"/>
              </a:rPr>
              <a:t> </a:t>
            </a:r>
            <a:r>
              <a:rPr lang="en" sz="1800">
                <a:solidFill>
                  <a:schemeClr val="dk1"/>
                </a:solidFill>
                <a:highlight>
                  <a:schemeClr val="lt1"/>
                </a:highlight>
                <a:latin typeface="Georgia"/>
                <a:ea typeface="Georgia"/>
                <a:cs typeface="Georgia"/>
                <a:sym typeface="Georgia"/>
              </a:rPr>
              <a:t>The U.N. </a:t>
            </a:r>
            <a:r>
              <a:rPr lang="en" sz="1800">
                <a:solidFill>
                  <a:schemeClr val="accent6"/>
                </a:solidFill>
                <a:highlight>
                  <a:schemeClr val="lt1"/>
                </a:highlight>
                <a:latin typeface="Georgia"/>
                <a:ea typeface="Georgia"/>
                <a:cs typeface="Georgia"/>
                <a:sym typeface="Georgia"/>
              </a:rPr>
              <a:t>&lt;xxxxx&gt;</a:t>
            </a:r>
            <a:r>
              <a:rPr lang="en" sz="1800">
                <a:solidFill>
                  <a:schemeClr val="dk1"/>
                </a:solidFill>
                <a:highlight>
                  <a:schemeClr val="lt1"/>
                </a:highlight>
                <a:latin typeface="Georgia"/>
                <a:ea typeface="Georgia"/>
                <a:cs typeface="Georgia"/>
                <a:sym typeface="Georgia"/>
              </a:rPr>
              <a:t> to comment on Washington’s </a:t>
            </a:r>
            <a:r>
              <a:rPr lang="en" sz="1800">
                <a:solidFill>
                  <a:srgbClr val="0B87A1"/>
                </a:solidFill>
                <a:highlight>
                  <a:schemeClr val="lt1"/>
                </a:highlight>
                <a:latin typeface="Georgia"/>
                <a:ea typeface="Georgia"/>
                <a:cs typeface="Georgia"/>
                <a:sym typeface="Georgia"/>
              </a:rPr>
              <a:t> </a:t>
            </a:r>
            <a:r>
              <a:rPr lang="en" sz="1800">
                <a:solidFill>
                  <a:schemeClr val="dk1"/>
                </a:solidFill>
                <a:highlight>
                  <a:schemeClr val="lt1"/>
                </a:highlight>
                <a:latin typeface="Georgia"/>
                <a:ea typeface="Georgia"/>
                <a:cs typeface="Georgia"/>
                <a:sym typeface="Georgia"/>
              </a:rPr>
              <a:t>proposal</a:t>
            </a:r>
            <a:endParaRPr sz="1800"/>
          </a:p>
        </p:txBody>
      </p:sp>
      <p:sp>
        <p:nvSpPr>
          <p:cNvPr id="5092" name="Google Shape;5092;p80"/>
          <p:cNvSpPr txBox="1"/>
          <p:nvPr/>
        </p:nvSpPr>
        <p:spPr>
          <a:xfrm>
            <a:off x="1737300" y="1956175"/>
            <a:ext cx="9849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 declined</a:t>
            </a:r>
            <a:endParaRPr>
              <a:latin typeface="Titillium Web Light"/>
              <a:ea typeface="Titillium Web Light"/>
              <a:cs typeface="Titillium Web Light"/>
              <a:sym typeface="Titillium Web Light"/>
            </a:endParaRPr>
          </a:p>
        </p:txBody>
      </p:sp>
      <p:cxnSp>
        <p:nvCxnSpPr>
          <p:cNvPr id="5093" name="Google Shape;5093;p80"/>
          <p:cNvCxnSpPr/>
          <p:nvPr/>
        </p:nvCxnSpPr>
        <p:spPr>
          <a:xfrm flipH="1" rot="10800000">
            <a:off x="1039650" y="2462275"/>
            <a:ext cx="711300" cy="1094400"/>
          </a:xfrm>
          <a:prstGeom prst="straightConnector1">
            <a:avLst/>
          </a:prstGeom>
          <a:noFill/>
          <a:ln cap="flat" cmpd="sng" w="9525">
            <a:solidFill>
              <a:schemeClr val="dk2"/>
            </a:solidFill>
            <a:prstDash val="solid"/>
            <a:round/>
            <a:headEnd len="med" w="med" type="none"/>
            <a:tailEnd len="med" w="med" type="triangle"/>
          </a:ln>
        </p:spPr>
      </p:cxnSp>
      <p:cxnSp>
        <p:nvCxnSpPr>
          <p:cNvPr id="5094" name="Google Shape;5094;p80"/>
          <p:cNvCxnSpPr/>
          <p:nvPr/>
        </p:nvCxnSpPr>
        <p:spPr>
          <a:xfrm rot="10800000">
            <a:off x="2339325" y="2544525"/>
            <a:ext cx="1244700" cy="971100"/>
          </a:xfrm>
          <a:prstGeom prst="straightConnector1">
            <a:avLst/>
          </a:prstGeom>
          <a:noFill/>
          <a:ln cap="flat" cmpd="sng" w="9525">
            <a:solidFill>
              <a:schemeClr val="dk2"/>
            </a:solidFill>
            <a:prstDash val="solid"/>
            <a:round/>
            <a:headEnd len="med" w="med" type="none"/>
            <a:tailEnd len="med" w="med" type="triangle"/>
          </a:ln>
        </p:spPr>
      </p:cxnSp>
      <p:cxnSp>
        <p:nvCxnSpPr>
          <p:cNvPr id="5095" name="Google Shape;5095;p80"/>
          <p:cNvCxnSpPr/>
          <p:nvPr/>
        </p:nvCxnSpPr>
        <p:spPr>
          <a:xfrm rot="10800000">
            <a:off x="2695000" y="2476075"/>
            <a:ext cx="2845200" cy="1149000"/>
          </a:xfrm>
          <a:prstGeom prst="straightConnector1">
            <a:avLst/>
          </a:prstGeom>
          <a:noFill/>
          <a:ln cap="flat" cmpd="sng" w="9525">
            <a:solidFill>
              <a:schemeClr val="dk2"/>
            </a:solidFill>
            <a:prstDash val="solid"/>
            <a:round/>
            <a:headEnd len="med" w="med" type="none"/>
            <a:tailEnd len="med" w="med" type="triangle"/>
          </a:ln>
        </p:spPr>
      </p:cxnSp>
      <p:sp>
        <p:nvSpPr>
          <p:cNvPr id="5096" name="Google Shape;5096;p80"/>
          <p:cNvSpPr txBox="1"/>
          <p:nvPr/>
        </p:nvSpPr>
        <p:spPr>
          <a:xfrm>
            <a:off x="3822475" y="2061650"/>
            <a:ext cx="39807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Embedding für ein Wort lernen, indem man lernt, das Wort anhand seines Kontextes vorherzusagen</a:t>
            </a:r>
            <a:endParaRPr>
              <a:latin typeface="Titillium Web Light"/>
              <a:ea typeface="Titillium Web Light"/>
              <a:cs typeface="Titillium Web Light"/>
              <a:sym typeface="Titillium Web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0" name="Shape 5100"/>
        <p:cNvGrpSpPr/>
        <p:nvPr/>
      </p:nvGrpSpPr>
      <p:grpSpPr>
        <a:xfrm>
          <a:off x="0" y="0"/>
          <a:ext cx="0" cy="0"/>
          <a:chOff x="0" y="0"/>
          <a:chExt cx="0" cy="0"/>
        </a:xfrm>
      </p:grpSpPr>
      <p:sp>
        <p:nvSpPr>
          <p:cNvPr id="5101" name="Google Shape;5101;p8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 (Self) Attention</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https://arxiv.org/abs/1706.03762</a:t>
            </a:r>
            <a:r>
              <a:rPr lang="en"/>
              <a:t> </a:t>
            </a:r>
            <a:r>
              <a:rPr lang="en" sz="1000"/>
              <a:t>Attention is all you need</a:t>
            </a:r>
            <a:endParaRPr sz="1000"/>
          </a:p>
        </p:txBody>
      </p:sp>
      <p:sp>
        <p:nvSpPr>
          <p:cNvPr id="5102" name="Google Shape;5102;p81"/>
          <p:cNvSpPr txBox="1"/>
          <p:nvPr/>
        </p:nvSpPr>
        <p:spPr>
          <a:xfrm>
            <a:off x="683875" y="3509575"/>
            <a:ext cx="6579900" cy="574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chemeClr val="dk1"/>
                </a:solidFill>
                <a:highlight>
                  <a:schemeClr val="lt1"/>
                </a:highlight>
                <a:latin typeface="Georgia"/>
                <a:ea typeface="Georgia"/>
                <a:cs typeface="Georgia"/>
                <a:sym typeface="Georgia"/>
              </a:rPr>
              <a:t>[ The U.N. &lt;xxxxxx&gt; to comment on </a:t>
            </a:r>
            <a:r>
              <a:rPr lang="en" sz="1800">
                <a:solidFill>
                  <a:srgbClr val="0B87A1"/>
                </a:solidFill>
                <a:highlight>
                  <a:schemeClr val="lt1"/>
                </a:highlight>
                <a:latin typeface="Georgia"/>
                <a:ea typeface="Georgia"/>
                <a:cs typeface="Georgia"/>
                <a:sym typeface="Georgia"/>
              </a:rPr>
              <a:t>Washington’s </a:t>
            </a:r>
            <a:r>
              <a:rPr lang="en" sz="1800">
                <a:solidFill>
                  <a:schemeClr val="dk1"/>
                </a:solidFill>
                <a:highlight>
                  <a:schemeClr val="lt1"/>
                </a:highlight>
                <a:latin typeface="Georgia"/>
                <a:ea typeface="Georgia"/>
                <a:cs typeface="Georgia"/>
                <a:sym typeface="Georgia"/>
              </a:rPr>
              <a:t>proposal</a:t>
            </a:r>
            <a:r>
              <a:rPr lang="en" sz="1800">
                <a:solidFill>
                  <a:schemeClr val="dk1"/>
                </a:solidFill>
                <a:highlight>
                  <a:schemeClr val="lt1"/>
                </a:highlight>
                <a:latin typeface="Georgia"/>
                <a:ea typeface="Georgia"/>
                <a:cs typeface="Georgia"/>
                <a:sym typeface="Georgia"/>
              </a:rPr>
              <a:t>]</a:t>
            </a:r>
            <a:endParaRPr sz="1800"/>
          </a:p>
        </p:txBody>
      </p:sp>
      <p:sp>
        <p:nvSpPr>
          <p:cNvPr id="5103" name="Google Shape;5103;p81"/>
          <p:cNvSpPr txBox="1"/>
          <p:nvPr/>
        </p:nvSpPr>
        <p:spPr>
          <a:xfrm>
            <a:off x="2124500" y="385255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5104" name="Google Shape;5104;p81"/>
          <p:cNvSpPr txBox="1"/>
          <p:nvPr/>
        </p:nvSpPr>
        <p:spPr>
          <a:xfrm>
            <a:off x="1805800" y="2515500"/>
            <a:ext cx="1187100" cy="513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highlight>
                  <a:schemeClr val="lt1"/>
                </a:highlight>
                <a:latin typeface="Georgia"/>
                <a:ea typeface="Georgia"/>
                <a:cs typeface="Georgia"/>
                <a:sym typeface="Georgia"/>
              </a:rPr>
              <a:t>declined </a:t>
            </a:r>
            <a:endParaRPr>
              <a:latin typeface="Titillium Web Light"/>
              <a:ea typeface="Titillium Web Light"/>
              <a:cs typeface="Titillium Web Light"/>
              <a:sym typeface="Titillium Web Light"/>
            </a:endParaRPr>
          </a:p>
        </p:txBody>
      </p:sp>
      <p:cxnSp>
        <p:nvCxnSpPr>
          <p:cNvPr id="5105" name="Google Shape;5105;p81"/>
          <p:cNvCxnSpPr/>
          <p:nvPr/>
        </p:nvCxnSpPr>
        <p:spPr>
          <a:xfrm flipH="1">
            <a:off x="1187075" y="3114500"/>
            <a:ext cx="699900" cy="497100"/>
          </a:xfrm>
          <a:prstGeom prst="straightConnector1">
            <a:avLst/>
          </a:prstGeom>
          <a:noFill/>
          <a:ln cap="flat" cmpd="sng" w="9525">
            <a:solidFill>
              <a:schemeClr val="dk2"/>
            </a:solidFill>
            <a:prstDash val="solid"/>
            <a:round/>
            <a:headEnd len="med" w="med" type="none"/>
            <a:tailEnd len="med" w="med" type="triangle"/>
          </a:ln>
        </p:spPr>
      </p:cxnSp>
      <p:cxnSp>
        <p:nvCxnSpPr>
          <p:cNvPr id="5106" name="Google Shape;5106;p81"/>
          <p:cNvCxnSpPr/>
          <p:nvPr/>
        </p:nvCxnSpPr>
        <p:spPr>
          <a:xfrm>
            <a:off x="2759425" y="3114500"/>
            <a:ext cx="304200" cy="608700"/>
          </a:xfrm>
          <a:prstGeom prst="straightConnector1">
            <a:avLst/>
          </a:prstGeom>
          <a:noFill/>
          <a:ln cap="flat" cmpd="sng" w="28575">
            <a:solidFill>
              <a:schemeClr val="dk2"/>
            </a:solidFill>
            <a:prstDash val="solid"/>
            <a:round/>
            <a:headEnd len="med" w="med" type="none"/>
            <a:tailEnd len="med" w="med" type="triangle"/>
          </a:ln>
        </p:spPr>
      </p:cxnSp>
      <p:cxnSp>
        <p:nvCxnSpPr>
          <p:cNvPr id="5107" name="Google Shape;5107;p81"/>
          <p:cNvCxnSpPr/>
          <p:nvPr/>
        </p:nvCxnSpPr>
        <p:spPr>
          <a:xfrm>
            <a:off x="2901450" y="3073925"/>
            <a:ext cx="679800" cy="618900"/>
          </a:xfrm>
          <a:prstGeom prst="straightConnector1">
            <a:avLst/>
          </a:prstGeom>
          <a:noFill/>
          <a:ln cap="flat" cmpd="sng" w="28575">
            <a:solidFill>
              <a:schemeClr val="dk2"/>
            </a:solidFill>
            <a:prstDash val="solid"/>
            <a:round/>
            <a:headEnd len="med" w="med" type="none"/>
            <a:tailEnd len="med" w="med" type="triangle"/>
          </a:ln>
        </p:spPr>
      </p:cxnSp>
      <p:cxnSp>
        <p:nvCxnSpPr>
          <p:cNvPr id="5108" name="Google Shape;5108;p81"/>
          <p:cNvCxnSpPr/>
          <p:nvPr/>
        </p:nvCxnSpPr>
        <p:spPr>
          <a:xfrm flipH="1">
            <a:off x="1684225" y="3124650"/>
            <a:ext cx="466500" cy="476700"/>
          </a:xfrm>
          <a:prstGeom prst="straightConnector1">
            <a:avLst/>
          </a:prstGeom>
          <a:noFill/>
          <a:ln cap="flat" cmpd="sng" w="9525">
            <a:solidFill>
              <a:schemeClr val="dk2"/>
            </a:solidFill>
            <a:prstDash val="solid"/>
            <a:round/>
            <a:headEnd len="med" w="med" type="none"/>
            <a:tailEnd len="med" w="med" type="triangle"/>
          </a:ln>
        </p:spPr>
      </p:cxnSp>
      <p:cxnSp>
        <p:nvCxnSpPr>
          <p:cNvPr id="5109" name="Google Shape;5109;p81"/>
          <p:cNvCxnSpPr/>
          <p:nvPr/>
        </p:nvCxnSpPr>
        <p:spPr>
          <a:xfrm>
            <a:off x="3215950" y="3053625"/>
            <a:ext cx="3073800" cy="699900"/>
          </a:xfrm>
          <a:prstGeom prst="straightConnector1">
            <a:avLst/>
          </a:prstGeom>
          <a:noFill/>
          <a:ln cap="flat" cmpd="sng" w="9525">
            <a:solidFill>
              <a:schemeClr val="dk2"/>
            </a:solidFill>
            <a:prstDash val="solid"/>
            <a:round/>
            <a:headEnd len="med" w="med" type="none"/>
            <a:tailEnd len="med" w="med" type="triangle"/>
          </a:ln>
        </p:spPr>
      </p:cxnSp>
      <p:sp>
        <p:nvSpPr>
          <p:cNvPr id="5110" name="Google Shape;5110;p81"/>
          <p:cNvSpPr txBox="1"/>
          <p:nvPr/>
        </p:nvSpPr>
        <p:spPr>
          <a:xfrm>
            <a:off x="3510150" y="1826100"/>
            <a:ext cx="39693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Gewichte / </a:t>
            </a:r>
            <a:r>
              <a:rPr lang="en">
                <a:latin typeface="Titillium Web Light"/>
                <a:ea typeface="Titillium Web Light"/>
                <a:cs typeface="Titillium Web Light"/>
                <a:sym typeface="Titillium Web Light"/>
              </a:rPr>
              <a:t>Assoziationen</a:t>
            </a:r>
            <a:r>
              <a:rPr lang="en">
                <a:latin typeface="Titillium Web Light"/>
                <a:ea typeface="Titillium Web Light"/>
                <a:cs typeface="Titillium Web Light"/>
                <a:sym typeface="Titillium Web Light"/>
              </a:rPr>
              <a:t> werden zwischen verschiedenen Input Stellen gelernt </a:t>
            </a:r>
            <a:endParaRPr>
              <a:latin typeface="Titillium Web Light"/>
              <a:ea typeface="Titillium Web Light"/>
              <a:cs typeface="Titillium Web Light"/>
              <a:sym typeface="Titillium Web Light"/>
            </a:endParaRPr>
          </a:p>
        </p:txBody>
      </p:sp>
      <p:sp>
        <p:nvSpPr>
          <p:cNvPr id="5111" name="Google Shape;5111;p81"/>
          <p:cNvSpPr txBox="1"/>
          <p:nvPr/>
        </p:nvSpPr>
        <p:spPr>
          <a:xfrm>
            <a:off x="2002525" y="4288900"/>
            <a:ext cx="19155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“Truly” Bidirectional</a:t>
            </a:r>
            <a:endParaRPr>
              <a:latin typeface="Titillium Web Light"/>
              <a:ea typeface="Titillium Web Light"/>
              <a:cs typeface="Titillium Web Light"/>
              <a:sym typeface="Titillium Web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5" name="Shape 5115"/>
        <p:cNvGrpSpPr/>
        <p:nvPr/>
      </p:nvGrpSpPr>
      <p:grpSpPr>
        <a:xfrm>
          <a:off x="0" y="0"/>
          <a:ext cx="0" cy="0"/>
          <a:chOff x="0" y="0"/>
          <a:chExt cx="0" cy="0"/>
        </a:xfrm>
      </p:grpSpPr>
      <p:sp>
        <p:nvSpPr>
          <p:cNvPr id="5116" name="Google Shape;5116;p82"/>
          <p:cNvSpPr txBox="1"/>
          <p:nvPr>
            <p:ph type="title"/>
          </p:nvPr>
        </p:nvSpPr>
        <p:spPr>
          <a:xfrm>
            <a:off x="718300" y="2925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a:t>
            </a:r>
            <a:r>
              <a:rPr lang="en" sz="1800"/>
              <a:t>(Large) Transformer</a:t>
            </a:r>
            <a:endParaRPr sz="1800"/>
          </a:p>
        </p:txBody>
      </p:sp>
      <p:pic>
        <p:nvPicPr>
          <p:cNvPr id="5117" name="Google Shape;5117;p82"/>
          <p:cNvPicPr preferRelativeResize="0"/>
          <p:nvPr/>
        </p:nvPicPr>
        <p:blipFill>
          <a:blip r:embed="rId3">
            <a:alphaModFix/>
          </a:blip>
          <a:stretch>
            <a:fillRect/>
          </a:stretch>
        </p:blipFill>
        <p:spPr>
          <a:xfrm>
            <a:off x="4214900" y="504150"/>
            <a:ext cx="3007575" cy="4432225"/>
          </a:xfrm>
          <a:prstGeom prst="rect">
            <a:avLst/>
          </a:prstGeom>
          <a:noFill/>
          <a:ln>
            <a:noFill/>
          </a:ln>
        </p:spPr>
      </p:pic>
      <p:sp>
        <p:nvSpPr>
          <p:cNvPr id="5118" name="Google Shape;5118;p82"/>
          <p:cNvSpPr txBox="1"/>
          <p:nvPr/>
        </p:nvSpPr>
        <p:spPr>
          <a:xfrm>
            <a:off x="696200" y="1895550"/>
            <a:ext cx="11118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Layers = 24</a:t>
            </a:r>
            <a:endParaRPr>
              <a:latin typeface="Titillium Web Light"/>
              <a:ea typeface="Titillium Web Light"/>
              <a:cs typeface="Titillium Web Light"/>
              <a:sym typeface="Titillium Web Light"/>
            </a:endParaRPr>
          </a:p>
        </p:txBody>
      </p:sp>
      <p:cxnSp>
        <p:nvCxnSpPr>
          <p:cNvPr id="5119" name="Google Shape;5119;p82"/>
          <p:cNvCxnSpPr>
            <a:stCxn id="5118" idx="3"/>
          </p:cNvCxnSpPr>
          <p:nvPr/>
        </p:nvCxnSpPr>
        <p:spPr>
          <a:xfrm>
            <a:off x="1808000" y="2155350"/>
            <a:ext cx="2535300" cy="779400"/>
          </a:xfrm>
          <a:prstGeom prst="straightConnector1">
            <a:avLst/>
          </a:prstGeom>
          <a:noFill/>
          <a:ln cap="flat" cmpd="sng" w="9525">
            <a:solidFill>
              <a:schemeClr val="dk2"/>
            </a:solidFill>
            <a:prstDash val="solid"/>
            <a:round/>
            <a:headEnd len="med" w="med" type="none"/>
            <a:tailEnd len="med" w="med" type="triangle"/>
          </a:ln>
        </p:spPr>
      </p:cxnSp>
      <p:sp>
        <p:nvSpPr>
          <p:cNvPr id="5120" name="Google Shape;5120;p82"/>
          <p:cNvSpPr txBox="1"/>
          <p:nvPr/>
        </p:nvSpPr>
        <p:spPr>
          <a:xfrm>
            <a:off x="696200" y="2352750"/>
            <a:ext cx="17562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Hidden Size = 1024 </a:t>
            </a:r>
            <a:endParaRPr>
              <a:latin typeface="Titillium Web Light"/>
              <a:ea typeface="Titillium Web Light"/>
              <a:cs typeface="Titillium Web Light"/>
              <a:sym typeface="Titillium Web Light"/>
            </a:endParaRPr>
          </a:p>
        </p:txBody>
      </p:sp>
      <p:sp>
        <p:nvSpPr>
          <p:cNvPr id="5121" name="Google Shape;5121;p82"/>
          <p:cNvSpPr txBox="1"/>
          <p:nvPr/>
        </p:nvSpPr>
        <p:spPr>
          <a:xfrm>
            <a:off x="696200" y="2733750"/>
            <a:ext cx="20679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Attention Heads</a:t>
            </a:r>
            <a:r>
              <a:rPr lang="en">
                <a:latin typeface="Titillium Web Light"/>
                <a:ea typeface="Titillium Web Light"/>
                <a:cs typeface="Titillium Web Light"/>
                <a:sym typeface="Titillium Web Light"/>
              </a:rPr>
              <a:t> = 16 </a:t>
            </a:r>
            <a:endParaRPr>
              <a:latin typeface="Titillium Web Light"/>
              <a:ea typeface="Titillium Web Light"/>
              <a:cs typeface="Titillium Web Light"/>
              <a:sym typeface="Titillium Web Light"/>
            </a:endParaRPr>
          </a:p>
        </p:txBody>
      </p:sp>
      <p:cxnSp>
        <p:nvCxnSpPr>
          <p:cNvPr id="5122" name="Google Shape;5122;p82"/>
          <p:cNvCxnSpPr>
            <a:stCxn id="5121" idx="3"/>
          </p:cNvCxnSpPr>
          <p:nvPr/>
        </p:nvCxnSpPr>
        <p:spPr>
          <a:xfrm>
            <a:off x="2764100" y="2993550"/>
            <a:ext cx="1995000" cy="273600"/>
          </a:xfrm>
          <a:prstGeom prst="straightConnector1">
            <a:avLst/>
          </a:prstGeom>
          <a:noFill/>
          <a:ln cap="flat" cmpd="sng" w="9525">
            <a:solidFill>
              <a:schemeClr val="dk2"/>
            </a:solidFill>
            <a:prstDash val="solid"/>
            <a:round/>
            <a:headEnd len="med" w="med" type="none"/>
            <a:tailEnd len="med" w="med" type="triangle"/>
          </a:ln>
        </p:spPr>
      </p:cxnSp>
      <p:sp>
        <p:nvSpPr>
          <p:cNvPr id="5123" name="Google Shape;5123;p82"/>
          <p:cNvSpPr txBox="1"/>
          <p:nvPr/>
        </p:nvSpPr>
        <p:spPr>
          <a:xfrm>
            <a:off x="696200" y="3114750"/>
            <a:ext cx="29094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Total Learned Parameters</a:t>
            </a:r>
            <a:r>
              <a:rPr lang="en">
                <a:latin typeface="Titillium Web Light"/>
                <a:ea typeface="Titillium Web Light"/>
                <a:cs typeface="Titillium Web Light"/>
                <a:sym typeface="Titillium Web Light"/>
              </a:rPr>
              <a:t> = 340m</a:t>
            </a:r>
            <a:endParaRPr>
              <a:latin typeface="Titillium Web Light"/>
              <a:ea typeface="Titillium Web Light"/>
              <a:cs typeface="Titillium Web Light"/>
              <a:sym typeface="Titillium Web Light"/>
            </a:endParaRPr>
          </a:p>
        </p:txBody>
      </p:sp>
      <p:sp>
        <p:nvSpPr>
          <p:cNvPr id="5124" name="Google Shape;5124;p82"/>
          <p:cNvSpPr txBox="1"/>
          <p:nvPr/>
        </p:nvSpPr>
        <p:spPr>
          <a:xfrm>
            <a:off x="696200" y="3495750"/>
            <a:ext cx="29094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Trained on: Book Corpus + Wikipedia (~3b Tokens)</a:t>
            </a:r>
            <a:endParaRPr>
              <a:latin typeface="Titillium Web Light"/>
              <a:ea typeface="Titillium Web Light"/>
              <a:cs typeface="Titillium Web Light"/>
              <a:sym typeface="Titillium Web Light"/>
            </a:endParaRPr>
          </a:p>
        </p:txBody>
      </p:sp>
      <p:sp>
        <p:nvSpPr>
          <p:cNvPr id="5125" name="Google Shape;5125;p82"/>
          <p:cNvSpPr txBox="1"/>
          <p:nvPr/>
        </p:nvSpPr>
        <p:spPr>
          <a:xfrm>
            <a:off x="696200" y="4105350"/>
            <a:ext cx="29094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Pretraining - ~4 days on 32 GPUs (!!)</a:t>
            </a:r>
            <a:endParaRPr>
              <a:latin typeface="Titillium Web Light"/>
              <a:ea typeface="Titillium Web Light"/>
              <a:cs typeface="Titillium Web Light"/>
              <a:sym typeface="Titillium Web Light"/>
            </a:endParaRPr>
          </a:p>
        </p:txBody>
      </p:sp>
      <p:sp>
        <p:nvSpPr>
          <p:cNvPr id="5126" name="Google Shape;5126;p82"/>
          <p:cNvSpPr txBox="1"/>
          <p:nvPr/>
        </p:nvSpPr>
        <p:spPr>
          <a:xfrm>
            <a:off x="4734800" y="1514550"/>
            <a:ext cx="8412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Encoder</a:t>
            </a:r>
            <a:endParaRPr>
              <a:latin typeface="Titillium Web Light"/>
              <a:ea typeface="Titillium Web Light"/>
              <a:cs typeface="Titillium Web Light"/>
              <a:sym typeface="Titillium Web Light"/>
            </a:endParaRPr>
          </a:p>
        </p:txBody>
      </p:sp>
      <p:sp>
        <p:nvSpPr>
          <p:cNvPr id="5127" name="Google Shape;5127;p82"/>
          <p:cNvSpPr txBox="1"/>
          <p:nvPr/>
        </p:nvSpPr>
        <p:spPr>
          <a:xfrm>
            <a:off x="5877800" y="66750"/>
            <a:ext cx="8412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Decoder</a:t>
            </a:r>
            <a:endParaRPr>
              <a:latin typeface="Titillium Web Light"/>
              <a:ea typeface="Titillium Web Light"/>
              <a:cs typeface="Titillium Web Light"/>
              <a:sym typeface="Titillium Web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1" name="Shape 5131"/>
        <p:cNvGrpSpPr/>
        <p:nvPr/>
      </p:nvGrpSpPr>
      <p:grpSpPr>
        <a:xfrm>
          <a:off x="0" y="0"/>
          <a:ext cx="0" cy="0"/>
          <a:chOff x="0" y="0"/>
          <a:chExt cx="0" cy="0"/>
        </a:xfrm>
      </p:grpSpPr>
      <p:sp>
        <p:nvSpPr>
          <p:cNvPr id="5132" name="Google Shape;5132;p8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 Case Study</a:t>
            </a:r>
            <a:endParaRPr/>
          </a:p>
        </p:txBody>
      </p:sp>
      <p:sp>
        <p:nvSpPr>
          <p:cNvPr id="5133" name="Google Shape;5133;p8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Text Classification with Small Datasets”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8" name="Shape 3908"/>
        <p:cNvGrpSpPr/>
        <p:nvPr/>
      </p:nvGrpSpPr>
      <p:grpSpPr>
        <a:xfrm>
          <a:off x="0" y="0"/>
          <a:ext cx="0" cy="0"/>
          <a:chOff x="0" y="0"/>
          <a:chExt cx="0" cy="0"/>
        </a:xfrm>
      </p:grpSpPr>
      <p:sp>
        <p:nvSpPr>
          <p:cNvPr id="3909" name="Google Shape;3909;p2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Language Action Perspective (Winograd)</a:t>
            </a:r>
            <a:endParaRPr/>
          </a:p>
        </p:txBody>
      </p:sp>
      <p:sp>
        <p:nvSpPr>
          <p:cNvPr id="3910" name="Google Shape;3910;p21"/>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Wann hat mein Gegenüber mich verstanden? </a:t>
            </a:r>
            <a:endParaRPr/>
          </a:p>
          <a:p>
            <a:pPr indent="-342900" lvl="0" marL="457200" rtl="0" algn="l">
              <a:spcBef>
                <a:spcPts val="600"/>
              </a:spcBef>
              <a:spcAft>
                <a:spcPts val="0"/>
              </a:spcAft>
              <a:buSzPts val="1800"/>
              <a:buChar char="-"/>
            </a:pPr>
            <a:r>
              <a:rPr lang="en" sz="1800"/>
              <a:t>Wenn meine </a:t>
            </a:r>
            <a:r>
              <a:rPr lang="en" sz="1800"/>
              <a:t>“Conditions of Satisfiability” erfüllt sind</a:t>
            </a:r>
            <a:endParaRPr sz="1800"/>
          </a:p>
          <a:p>
            <a:pPr indent="-342900" lvl="0" marL="457200" rtl="0" algn="l">
              <a:spcBef>
                <a:spcPts val="0"/>
              </a:spcBef>
              <a:spcAft>
                <a:spcPts val="0"/>
              </a:spcAft>
              <a:buSzPts val="1800"/>
              <a:buChar char="-"/>
            </a:pPr>
            <a:r>
              <a:rPr lang="en" sz="1800"/>
              <a:t> </a:t>
            </a:r>
            <a:r>
              <a:rPr i="1" lang="en" sz="1800">
                <a:latin typeface="Courier New"/>
                <a:ea typeface="Courier New"/>
                <a:cs typeface="Courier New"/>
                <a:sym typeface="Courier New"/>
              </a:rPr>
              <a:t>max(CoS) </a:t>
            </a:r>
            <a:r>
              <a:rPr lang="en" sz="1800"/>
              <a:t>≅  Error Function</a:t>
            </a:r>
            <a:endParaRPr sz="1800"/>
          </a:p>
          <a:p>
            <a:pPr indent="0" lvl="0" marL="0" rtl="0" algn="l">
              <a:spcBef>
                <a:spcPts val="600"/>
              </a:spcBef>
              <a:spcAft>
                <a:spcPts val="0"/>
              </a:spcAft>
              <a:buNone/>
            </a:pPr>
            <a:r>
              <a:rPr lang="en"/>
              <a:t>Welcher </a:t>
            </a:r>
            <a:r>
              <a:rPr lang="en">
                <a:solidFill>
                  <a:schemeClr val="accent6"/>
                </a:solidFill>
              </a:rPr>
              <a:t>interne Zustand</a:t>
            </a:r>
            <a:r>
              <a:rPr lang="en"/>
              <a:t> muss mein Gegenüber haben, um mich verstanden zu haben?</a:t>
            </a:r>
            <a:endParaRPr/>
          </a:p>
          <a:p>
            <a:pPr indent="-342900" lvl="0" marL="457200" rtl="0" algn="l">
              <a:spcBef>
                <a:spcPts val="600"/>
              </a:spcBef>
              <a:spcAft>
                <a:spcPts val="0"/>
              </a:spcAft>
              <a:buSzPts val="1800"/>
              <a:buChar char="-"/>
            </a:pPr>
            <a:r>
              <a:rPr lang="en" sz="1800"/>
              <a:t>Der, der zu einer “richtigen” Aktion geführt hat</a:t>
            </a:r>
            <a:endParaRPr sz="1800">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gtEl>
                                        <p:attrNameLst>
                                          <p:attrName>style.visibility</p:attrName>
                                        </p:attrNameLst>
                                      </p:cBhvr>
                                      <p:to>
                                        <p:strVal val="visible"/>
                                      </p:to>
                                    </p:set>
                                    <p:animEffect filter="fade" transition="in">
                                      <p:cBhvr>
                                        <p:cTn dur="1000"/>
                                        <p:tgtEl>
                                          <p:spTgt spid="3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0" st="0"/>
                                            </p:txEl>
                                          </p:spTgt>
                                        </p:tgtEl>
                                        <p:attrNameLst>
                                          <p:attrName>style.visibility</p:attrName>
                                        </p:attrNameLst>
                                      </p:cBhvr>
                                      <p:to>
                                        <p:strVal val="visible"/>
                                      </p:to>
                                    </p:set>
                                    <p:animEffect filter="fade" transition="in">
                                      <p:cBhvr>
                                        <p:cTn dur="1000"/>
                                        <p:tgtEl>
                                          <p:spTgt spid="3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1" st="1"/>
                                            </p:txEl>
                                          </p:spTgt>
                                        </p:tgtEl>
                                        <p:attrNameLst>
                                          <p:attrName>style.visibility</p:attrName>
                                        </p:attrNameLst>
                                      </p:cBhvr>
                                      <p:to>
                                        <p:strVal val="visible"/>
                                      </p:to>
                                    </p:set>
                                    <p:animEffect filter="fade" transition="in">
                                      <p:cBhvr>
                                        <p:cTn dur="1000"/>
                                        <p:tgtEl>
                                          <p:spTgt spid="3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2" st="2"/>
                                            </p:txEl>
                                          </p:spTgt>
                                        </p:tgtEl>
                                        <p:attrNameLst>
                                          <p:attrName>style.visibility</p:attrName>
                                        </p:attrNameLst>
                                      </p:cBhvr>
                                      <p:to>
                                        <p:strVal val="visible"/>
                                      </p:to>
                                    </p:set>
                                    <p:animEffect filter="fade" transition="in">
                                      <p:cBhvr>
                                        <p:cTn dur="1000"/>
                                        <p:tgtEl>
                                          <p:spTgt spid="3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3" st="3"/>
                                            </p:txEl>
                                          </p:spTgt>
                                        </p:tgtEl>
                                        <p:attrNameLst>
                                          <p:attrName>style.visibility</p:attrName>
                                        </p:attrNameLst>
                                      </p:cBhvr>
                                      <p:to>
                                        <p:strVal val="visible"/>
                                      </p:to>
                                    </p:set>
                                    <p:animEffect filter="fade" transition="in">
                                      <p:cBhvr>
                                        <p:cTn dur="1000"/>
                                        <p:tgtEl>
                                          <p:spTgt spid="39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4" st="4"/>
                                            </p:txEl>
                                          </p:spTgt>
                                        </p:tgtEl>
                                        <p:attrNameLst>
                                          <p:attrName>style.visibility</p:attrName>
                                        </p:attrNameLst>
                                      </p:cBhvr>
                                      <p:to>
                                        <p:strVal val="visible"/>
                                      </p:to>
                                    </p:set>
                                    <p:animEffect filter="fade" transition="in">
                                      <p:cBhvr>
                                        <p:cTn dur="1000"/>
                                        <p:tgtEl>
                                          <p:spTgt spid="39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0">
                                            <p:txEl>
                                              <p:pRg end="5" st="5"/>
                                            </p:txEl>
                                          </p:spTgt>
                                        </p:tgtEl>
                                        <p:attrNameLst>
                                          <p:attrName>style.visibility</p:attrName>
                                        </p:attrNameLst>
                                      </p:cBhvr>
                                      <p:to>
                                        <p:strVal val="visible"/>
                                      </p:to>
                                    </p:set>
                                    <p:animEffect filter="fade" transition="in">
                                      <p:cBhvr>
                                        <p:cTn dur="1000"/>
                                        <p:tgtEl>
                                          <p:spTgt spid="391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4" name="Shape 3914"/>
        <p:cNvGrpSpPr/>
        <p:nvPr/>
      </p:nvGrpSpPr>
      <p:grpSpPr>
        <a:xfrm>
          <a:off x="0" y="0"/>
          <a:ext cx="0" cy="0"/>
          <a:chOff x="0" y="0"/>
          <a:chExt cx="0" cy="0"/>
        </a:xfrm>
      </p:grpSpPr>
      <p:sp>
        <p:nvSpPr>
          <p:cNvPr id="3915" name="Google Shape;3915;p22"/>
          <p:cNvSpPr/>
          <p:nvPr/>
        </p:nvSpPr>
        <p:spPr>
          <a:xfrm>
            <a:off x="3288625" y="1243025"/>
            <a:ext cx="5001480" cy="3774492"/>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Komplexität der Aufgabe </a:t>
            </a:r>
            <a:endParaRPr/>
          </a:p>
          <a:p>
            <a:pPr indent="0" lvl="0" marL="0" rtl="0" algn="l">
              <a:spcBef>
                <a:spcPts val="0"/>
              </a:spcBef>
              <a:spcAft>
                <a:spcPts val="0"/>
              </a:spcAft>
              <a:buNone/>
            </a:pPr>
            <a:r>
              <a:rPr lang="en"/>
              <a:t>	⩰ Komplexität des Models</a:t>
            </a:r>
            <a:endParaRPr/>
          </a:p>
        </p:txBody>
      </p:sp>
      <p:sp>
        <p:nvSpPr>
          <p:cNvPr id="3917" name="Google Shape;3917;p22"/>
          <p:cNvSpPr/>
          <p:nvPr/>
        </p:nvSpPr>
        <p:spPr>
          <a:xfrm>
            <a:off x="340375" y="2855400"/>
            <a:ext cx="7261500" cy="340500"/>
          </a:xfrm>
          <a:prstGeom prst="leftRightArrow">
            <a:avLst>
              <a:gd fmla="val 50000" name="adj1"/>
              <a:gd fmla="val 50000" name="adj2"/>
            </a:avLst>
          </a:prstGeom>
          <a:gradFill>
            <a:gsLst>
              <a:gs pos="0">
                <a:schemeClr val="lt1"/>
              </a:gs>
              <a:gs pos="21000">
                <a:schemeClr val="lt1"/>
              </a:gs>
              <a:gs pos="48000">
                <a:schemeClr val="accent4"/>
              </a:gs>
              <a:gs pos="61000">
                <a:schemeClr val="accent1"/>
              </a:gs>
              <a:gs pos="75000">
                <a:srgbClr val="6381C6"/>
              </a:gs>
              <a:gs pos="100000">
                <a:schemeClr val="accent5"/>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
          <p:cNvSpPr txBox="1"/>
          <p:nvPr/>
        </p:nvSpPr>
        <p:spPr>
          <a:xfrm>
            <a:off x="340375" y="3384750"/>
            <a:ext cx="1115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Command</a:t>
            </a:r>
            <a:endParaRPr>
              <a:latin typeface="Titillium Web Light"/>
              <a:ea typeface="Titillium Web Light"/>
              <a:cs typeface="Titillium Web Light"/>
              <a:sym typeface="Titillium Web Light"/>
            </a:endParaRPr>
          </a:p>
        </p:txBody>
      </p:sp>
      <p:sp>
        <p:nvSpPr>
          <p:cNvPr id="3919" name="Google Shape;3919;p22"/>
          <p:cNvSpPr txBox="1"/>
          <p:nvPr/>
        </p:nvSpPr>
        <p:spPr>
          <a:xfrm>
            <a:off x="1760875" y="3268050"/>
            <a:ext cx="1259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Classification</a:t>
            </a:r>
            <a:endParaRPr>
              <a:latin typeface="Titillium Web Light"/>
              <a:ea typeface="Titillium Web Light"/>
              <a:cs typeface="Titillium Web Light"/>
              <a:sym typeface="Titillium Web Light"/>
            </a:endParaRPr>
          </a:p>
        </p:txBody>
      </p:sp>
      <p:sp>
        <p:nvSpPr>
          <p:cNvPr id="3920" name="Google Shape;3920;p22"/>
          <p:cNvSpPr txBox="1"/>
          <p:nvPr/>
        </p:nvSpPr>
        <p:spPr>
          <a:xfrm>
            <a:off x="2867325" y="3568600"/>
            <a:ext cx="1004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Sentiment Analysis</a:t>
            </a:r>
            <a:endParaRPr>
              <a:latin typeface="Titillium Web Light"/>
              <a:ea typeface="Titillium Web Light"/>
              <a:cs typeface="Titillium Web Light"/>
              <a:sym typeface="Titillium Web Light"/>
            </a:endParaRPr>
          </a:p>
        </p:txBody>
      </p:sp>
      <p:sp>
        <p:nvSpPr>
          <p:cNvPr id="3921" name="Google Shape;3921;p22"/>
          <p:cNvSpPr txBox="1"/>
          <p:nvPr/>
        </p:nvSpPr>
        <p:spPr>
          <a:xfrm>
            <a:off x="3748450" y="3155400"/>
            <a:ext cx="12591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Entity Recognition</a:t>
            </a:r>
            <a:endParaRPr>
              <a:latin typeface="Titillium Web Light"/>
              <a:ea typeface="Titillium Web Light"/>
              <a:cs typeface="Titillium Web Light"/>
              <a:sym typeface="Titillium Web Light"/>
            </a:endParaRPr>
          </a:p>
        </p:txBody>
      </p:sp>
      <p:sp>
        <p:nvSpPr>
          <p:cNvPr id="3922" name="Google Shape;3922;p22"/>
          <p:cNvSpPr txBox="1"/>
          <p:nvPr/>
        </p:nvSpPr>
        <p:spPr>
          <a:xfrm>
            <a:off x="4965275" y="3232350"/>
            <a:ext cx="1259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Inference</a:t>
            </a:r>
            <a:endParaRPr>
              <a:latin typeface="Titillium Web Light"/>
              <a:ea typeface="Titillium Web Light"/>
              <a:cs typeface="Titillium Web Light"/>
              <a:sym typeface="Titillium Web Light"/>
            </a:endParaRPr>
          </a:p>
        </p:txBody>
      </p:sp>
      <p:sp>
        <p:nvSpPr>
          <p:cNvPr id="3923" name="Google Shape;3923;p22"/>
          <p:cNvSpPr txBox="1"/>
          <p:nvPr/>
        </p:nvSpPr>
        <p:spPr>
          <a:xfrm>
            <a:off x="5273725" y="4281800"/>
            <a:ext cx="186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Question Answering</a:t>
            </a:r>
            <a:endParaRPr>
              <a:latin typeface="Titillium Web Light"/>
              <a:ea typeface="Titillium Web Light"/>
              <a:cs typeface="Titillium Web Light"/>
              <a:sym typeface="Titillium Web Light"/>
            </a:endParaRPr>
          </a:p>
        </p:txBody>
      </p:sp>
      <p:sp>
        <p:nvSpPr>
          <p:cNvPr id="3924" name="Google Shape;3924;p22"/>
          <p:cNvSpPr txBox="1"/>
          <p:nvPr/>
        </p:nvSpPr>
        <p:spPr>
          <a:xfrm>
            <a:off x="411075" y="2328900"/>
            <a:ext cx="14439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Titillium Web Light"/>
                <a:ea typeface="Titillium Web Light"/>
                <a:cs typeface="Titillium Web Light"/>
                <a:sym typeface="Titillium Web Light"/>
              </a:rPr>
              <a:t>String Matching/ Regex</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25" name="Google Shape;3925;p22"/>
          <p:cNvSpPr txBox="1"/>
          <p:nvPr/>
        </p:nvSpPr>
        <p:spPr>
          <a:xfrm>
            <a:off x="2141625" y="1970188"/>
            <a:ext cx="12591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Bag of Words </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26" name="Google Shape;3926;p22"/>
          <p:cNvSpPr txBox="1"/>
          <p:nvPr/>
        </p:nvSpPr>
        <p:spPr>
          <a:xfrm>
            <a:off x="1456075" y="2617000"/>
            <a:ext cx="2061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Rules/Lexicon/Ontology</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27" name="Google Shape;3927;p22"/>
          <p:cNvSpPr txBox="1"/>
          <p:nvPr/>
        </p:nvSpPr>
        <p:spPr>
          <a:xfrm>
            <a:off x="3781725" y="2098200"/>
            <a:ext cx="14439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Sequence Models (RNN/LSTM)</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28" name="Google Shape;3928;p22"/>
          <p:cNvSpPr txBox="1"/>
          <p:nvPr/>
        </p:nvSpPr>
        <p:spPr>
          <a:xfrm>
            <a:off x="5969550" y="3195900"/>
            <a:ext cx="14439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Paraphrasing</a:t>
            </a:r>
            <a:endParaRPr>
              <a:latin typeface="Titillium Web Light"/>
              <a:ea typeface="Titillium Web Light"/>
              <a:cs typeface="Titillium Web Light"/>
              <a:sym typeface="Titillium Web Light"/>
            </a:endParaRPr>
          </a:p>
        </p:txBody>
      </p:sp>
      <p:sp>
        <p:nvSpPr>
          <p:cNvPr id="3929" name="Google Shape;3929;p22"/>
          <p:cNvSpPr txBox="1"/>
          <p:nvPr/>
        </p:nvSpPr>
        <p:spPr>
          <a:xfrm>
            <a:off x="4659425" y="3604675"/>
            <a:ext cx="23280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Similarity/Disambiguation</a:t>
            </a:r>
            <a:endParaRPr>
              <a:latin typeface="Titillium Web Light"/>
              <a:ea typeface="Titillium Web Light"/>
              <a:cs typeface="Titillium Web Light"/>
              <a:sym typeface="Titillium Web Light"/>
            </a:endParaRPr>
          </a:p>
        </p:txBody>
      </p:sp>
      <p:sp>
        <p:nvSpPr>
          <p:cNvPr id="3930" name="Google Shape;3930;p22"/>
          <p:cNvSpPr txBox="1"/>
          <p:nvPr/>
        </p:nvSpPr>
        <p:spPr>
          <a:xfrm>
            <a:off x="6141125" y="3977000"/>
            <a:ext cx="11949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Translation</a:t>
            </a:r>
            <a:endParaRPr>
              <a:latin typeface="Titillium Web Light"/>
              <a:ea typeface="Titillium Web Light"/>
              <a:cs typeface="Titillium Web Light"/>
              <a:sym typeface="Titillium Web Light"/>
            </a:endParaRPr>
          </a:p>
        </p:txBody>
      </p:sp>
      <p:sp>
        <p:nvSpPr>
          <p:cNvPr id="3931" name="Google Shape;3931;p22"/>
          <p:cNvSpPr txBox="1"/>
          <p:nvPr/>
        </p:nvSpPr>
        <p:spPr>
          <a:xfrm>
            <a:off x="4793050" y="1943500"/>
            <a:ext cx="2125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Sequence to Sequence</a:t>
            </a:r>
            <a:endParaRPr>
              <a:latin typeface="Titillium Web Light"/>
              <a:ea typeface="Titillium Web Light"/>
              <a:cs typeface="Titillium Web Light"/>
              <a:sym typeface="Titillium Web Light"/>
            </a:endParaRPr>
          </a:p>
        </p:txBody>
      </p:sp>
      <p:sp>
        <p:nvSpPr>
          <p:cNvPr id="3932" name="Google Shape;3932;p22"/>
          <p:cNvSpPr txBox="1"/>
          <p:nvPr/>
        </p:nvSpPr>
        <p:spPr>
          <a:xfrm>
            <a:off x="5097850" y="2400700"/>
            <a:ext cx="11157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Transformer</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33" name="Google Shape;3933;p22"/>
          <p:cNvSpPr txBox="1"/>
          <p:nvPr/>
        </p:nvSpPr>
        <p:spPr>
          <a:xfrm>
            <a:off x="6240850" y="2248300"/>
            <a:ext cx="21255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Bi-Directional Context Embeddings</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34" name="Google Shape;3934;p22"/>
          <p:cNvSpPr txBox="1"/>
          <p:nvPr/>
        </p:nvSpPr>
        <p:spPr>
          <a:xfrm>
            <a:off x="5174050" y="1624200"/>
            <a:ext cx="2125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Encoder &lt;-&gt; Decoder</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35" name="Google Shape;3935;p22"/>
          <p:cNvSpPr txBox="1"/>
          <p:nvPr/>
        </p:nvSpPr>
        <p:spPr>
          <a:xfrm>
            <a:off x="3208425" y="1665388"/>
            <a:ext cx="12591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Word Vectors</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3936" name="Google Shape;3936;p22"/>
          <p:cNvSpPr txBox="1"/>
          <p:nvPr/>
        </p:nvSpPr>
        <p:spPr>
          <a:xfrm>
            <a:off x="6850450" y="1867300"/>
            <a:ext cx="11157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Attention</a:t>
            </a:r>
            <a:endParaRPr>
              <a:latin typeface="Titillium Web Light"/>
              <a:ea typeface="Titillium Web Light"/>
              <a:cs typeface="Titillium Web Light"/>
              <a:sym typeface="Titillium Web Light"/>
            </a:endParaRPr>
          </a:p>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0" name="Shape 3940"/>
        <p:cNvGrpSpPr/>
        <p:nvPr/>
      </p:nvGrpSpPr>
      <p:grpSpPr>
        <a:xfrm>
          <a:off x="0" y="0"/>
          <a:ext cx="0" cy="0"/>
          <a:chOff x="0" y="0"/>
          <a:chExt cx="0" cy="0"/>
        </a:xfrm>
      </p:grpSpPr>
      <p:sp>
        <p:nvSpPr>
          <p:cNvPr id="3941" name="Google Shape;3941;p23"/>
          <p:cNvSpPr txBox="1"/>
          <p:nvPr>
            <p:ph idx="4294967295" type="title"/>
          </p:nvPr>
        </p:nvSpPr>
        <p:spPr>
          <a:xfrm>
            <a:off x="718300" y="535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Finally - “the Agenda”</a:t>
            </a:r>
            <a:endParaRPr/>
          </a:p>
        </p:txBody>
      </p:sp>
      <p:sp>
        <p:nvSpPr>
          <p:cNvPr id="3942" name="Google Shape;3942;p23"/>
          <p:cNvSpPr txBox="1"/>
          <p:nvPr>
            <p:ph idx="4294967295" type="body"/>
          </p:nvPr>
        </p:nvSpPr>
        <p:spPr>
          <a:xfrm>
            <a:off x="718300" y="895350"/>
            <a:ext cx="7618800" cy="3259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D3EBD5"/>
              </a:buClr>
              <a:buSzPts val="1800"/>
              <a:buAutoNum type="arabicPeriod"/>
            </a:pPr>
            <a:r>
              <a:rPr lang="en" sz="1800">
                <a:solidFill>
                  <a:srgbClr val="D3EBD5"/>
                </a:solidFill>
              </a:rPr>
              <a:t>Intro (erledigt)</a:t>
            </a:r>
            <a:endParaRPr sz="1800">
              <a:solidFill>
                <a:srgbClr val="D3EBD5"/>
              </a:solidFill>
            </a:endParaRPr>
          </a:p>
          <a:p>
            <a:pPr indent="-342900" lvl="0" marL="457200" rtl="0" algn="l">
              <a:spcBef>
                <a:spcPts val="0"/>
              </a:spcBef>
              <a:spcAft>
                <a:spcPts val="0"/>
              </a:spcAft>
              <a:buClr>
                <a:srgbClr val="D3EBD5"/>
              </a:buClr>
              <a:buSzPts val="1800"/>
              <a:buAutoNum type="arabicPeriod"/>
            </a:pPr>
            <a:r>
              <a:rPr lang="en" sz="1800">
                <a:solidFill>
                  <a:srgbClr val="D3EBD5"/>
                </a:solidFill>
              </a:rPr>
              <a:t>NLP Tasks &amp; Benchmarks</a:t>
            </a:r>
            <a:endParaRPr sz="1800">
              <a:solidFill>
                <a:srgbClr val="D3EBD5"/>
              </a:solidFill>
            </a:endParaRPr>
          </a:p>
          <a:p>
            <a:pPr indent="-342900" lvl="0" marL="457200" rtl="0" algn="l">
              <a:spcBef>
                <a:spcPts val="0"/>
              </a:spcBef>
              <a:spcAft>
                <a:spcPts val="0"/>
              </a:spcAft>
              <a:buClr>
                <a:srgbClr val="D3EBD5"/>
              </a:buClr>
              <a:buSzPts val="1800"/>
              <a:buAutoNum type="arabicPeriod"/>
            </a:pPr>
            <a:r>
              <a:rPr lang="en" sz="1800">
                <a:solidFill>
                  <a:srgbClr val="D3EBD5"/>
                </a:solidFill>
              </a:rPr>
              <a:t>Word Vectors/Embeddings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CBOW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Demo - word2vec</a:t>
            </a:r>
            <a:endParaRPr sz="1800">
              <a:solidFill>
                <a:srgbClr val="D3EBD5"/>
              </a:solidFill>
            </a:endParaRPr>
          </a:p>
          <a:p>
            <a:pPr indent="-342900" lvl="0" marL="457200" rtl="0" algn="l">
              <a:spcBef>
                <a:spcPts val="0"/>
              </a:spcBef>
              <a:spcAft>
                <a:spcPts val="0"/>
              </a:spcAft>
              <a:buClr>
                <a:srgbClr val="D3EBD5"/>
              </a:buClr>
              <a:buSzPts val="1800"/>
              <a:buAutoNum type="arabicPeriod"/>
            </a:pPr>
            <a:r>
              <a:rPr lang="en" sz="1800">
                <a:solidFill>
                  <a:srgbClr val="D3EBD5"/>
                </a:solidFill>
              </a:rPr>
              <a:t>NER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Tagging Models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RNN / LSTM / BiLSTM / CRF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Character Language Model / Contextual String Embeddings </a:t>
            </a:r>
            <a:endParaRPr sz="1800">
              <a:solidFill>
                <a:srgbClr val="D3EBD5"/>
              </a:solidFill>
            </a:endParaRPr>
          </a:p>
          <a:p>
            <a:pPr indent="-342900" lvl="1" marL="914400" rtl="0" algn="l">
              <a:spcBef>
                <a:spcPts val="0"/>
              </a:spcBef>
              <a:spcAft>
                <a:spcPts val="0"/>
              </a:spcAft>
              <a:buClr>
                <a:srgbClr val="D3EBD5"/>
              </a:buClr>
              <a:buSzPts val="1800"/>
              <a:buAutoNum type="alphaLcPeriod"/>
            </a:pPr>
            <a:r>
              <a:rPr lang="en" sz="1800">
                <a:solidFill>
                  <a:srgbClr val="D3EBD5"/>
                </a:solidFill>
              </a:rPr>
              <a:t>Demo  - Flair NLP</a:t>
            </a:r>
            <a:endParaRPr sz="1800">
              <a:solidFill>
                <a:srgbClr val="D3EBD5"/>
              </a:solidFill>
            </a:endParaRPr>
          </a:p>
          <a:p>
            <a:pPr indent="-342900" lvl="0" marL="457200" marR="0" rtl="0" algn="l">
              <a:lnSpc>
                <a:spcPct val="100000"/>
              </a:lnSpc>
              <a:spcBef>
                <a:spcPts val="0"/>
              </a:spcBef>
              <a:spcAft>
                <a:spcPts val="0"/>
              </a:spcAft>
              <a:buClr>
                <a:srgbClr val="D3EBD5"/>
              </a:buClr>
              <a:buSzPts val="1800"/>
              <a:buFont typeface="Titillium Web Light"/>
              <a:buAutoNum type="arabicPeriod"/>
            </a:pPr>
            <a:r>
              <a:rPr lang="en" sz="1800">
                <a:solidFill>
                  <a:srgbClr val="D3EBD5"/>
                </a:solidFill>
              </a:rPr>
              <a:t>Transfer Learning - NLPs “Imagenet Moment”</a:t>
            </a:r>
            <a:endParaRPr sz="1800">
              <a:solidFill>
                <a:srgbClr val="D3EBD5"/>
              </a:solidFill>
            </a:endParaRPr>
          </a:p>
          <a:p>
            <a:pPr indent="-342900" lvl="0" marL="457200" rtl="0" algn="l">
              <a:spcBef>
                <a:spcPts val="0"/>
              </a:spcBef>
              <a:spcAft>
                <a:spcPts val="0"/>
              </a:spcAft>
              <a:buClr>
                <a:srgbClr val="D3EBD5"/>
              </a:buClr>
              <a:buSzPts val="1800"/>
              <a:buAutoNum type="arabicPeriod"/>
            </a:pPr>
            <a:r>
              <a:rPr lang="en" sz="1800">
                <a:solidFill>
                  <a:srgbClr val="D3EBD5"/>
                </a:solidFill>
              </a:rPr>
              <a:t>Attention!</a:t>
            </a:r>
            <a:endParaRPr sz="1800">
              <a:solidFill>
                <a:srgbClr val="D3EBD5"/>
              </a:solidFill>
            </a:endParaRPr>
          </a:p>
          <a:p>
            <a:pPr indent="-342900" lvl="0" marL="457200" rtl="0" algn="l">
              <a:spcBef>
                <a:spcPts val="0"/>
              </a:spcBef>
              <a:spcAft>
                <a:spcPts val="0"/>
              </a:spcAft>
              <a:buClr>
                <a:srgbClr val="D3EBD5"/>
              </a:buClr>
              <a:buSzPts val="1800"/>
              <a:buAutoNum type="arabicPeriod"/>
            </a:pPr>
            <a:r>
              <a:rPr lang="en" sz="1800">
                <a:solidFill>
                  <a:srgbClr val="D3EBD5"/>
                </a:solidFill>
              </a:rPr>
              <a:t>BERT</a:t>
            </a:r>
            <a:endParaRPr sz="1800">
              <a:solidFill>
                <a:srgbClr val="D3EBD5"/>
              </a:solidFill>
            </a:endParaRPr>
          </a:p>
          <a:p>
            <a:pPr indent="-342900" lvl="1" marL="914400" rtl="0" algn="l">
              <a:spcBef>
                <a:spcPts val="0"/>
              </a:spcBef>
              <a:spcAft>
                <a:spcPts val="0"/>
              </a:spcAft>
              <a:buSzPts val="1800"/>
              <a:buAutoNum type="alphaLcPeriod"/>
            </a:pPr>
            <a:r>
              <a:rPr lang="en" sz="1800">
                <a:solidFill>
                  <a:srgbClr val="D3EBD5"/>
                </a:solidFill>
              </a:rPr>
              <a:t>Case Study </a:t>
            </a:r>
            <a:r>
              <a:rPr lang="en" sz="1800">
                <a:solidFill>
                  <a:srgbClr val="D3EBD5"/>
                </a:solidFill>
              </a:rPr>
              <a:t>- “Short Text Classification with Small Datasets”</a:t>
            </a:r>
            <a:endParaRPr sz="1800">
              <a:solidFill>
                <a:srgbClr val="D3EBD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